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9" r:id="rId2"/>
    <p:sldId id="260" r:id="rId3"/>
    <p:sldId id="356" r:id="rId4"/>
    <p:sldId id="355" r:id="rId5"/>
    <p:sldId id="269" r:id="rId6"/>
    <p:sldId id="361" r:id="rId7"/>
    <p:sldId id="358" r:id="rId8"/>
    <p:sldId id="359" r:id="rId9"/>
    <p:sldId id="360" r:id="rId10"/>
    <p:sldId id="362" r:id="rId11"/>
    <p:sldId id="357" r:id="rId12"/>
    <p:sldId id="364" r:id="rId13"/>
    <p:sldId id="367" r:id="rId14"/>
    <p:sldId id="368" r:id="rId15"/>
    <p:sldId id="271" r:id="rId16"/>
    <p:sldId id="363" r:id="rId17"/>
    <p:sldId id="366" r:id="rId18"/>
    <p:sldId id="365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6"/>
    <p:restoredTop sz="94643"/>
  </p:normalViewPr>
  <p:slideViewPr>
    <p:cSldViewPr snapToGrid="0" snapToObjects="1">
      <p:cViewPr varScale="1">
        <p:scale>
          <a:sx n="87" d="100"/>
          <a:sy n="87" d="100"/>
        </p:scale>
        <p:origin x="208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08829-228F-D74F-AA36-9B78AFF13FDC}" type="datetimeFigureOut">
              <a:rPr lang="fr-FR" smtClean="0"/>
              <a:t>29/08/2022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3D7314-353F-A04E-BA49-B8DE00763FA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3095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E200F8-D038-BF4A-B30F-EE3F5AF8F8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938074A-BE13-CC44-B3F5-BF5C25D8D7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50A4C2-902F-D849-A4DB-7F69A384D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32277-24A3-024A-B281-13FF1C3F492C}" type="datetimeFigureOut">
              <a:rPr lang="fr-FR" smtClean="0"/>
              <a:t>29/08/2022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FD8C33-2FDA-574E-82C1-412F3CBAB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F79AFA-6A14-6C4D-A372-2D130DCCA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3ABE-8280-EC4B-BE7F-84242FCDB3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10685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521C8F-52D7-EC4C-BDA4-102BF307A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D036AA3-61FB-4B4F-B882-36D47D2CDD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373D42-855C-2F40-8089-D1B092882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32277-24A3-024A-B281-13FF1C3F492C}" type="datetimeFigureOut">
              <a:rPr lang="fr-FR" smtClean="0"/>
              <a:t>29/08/2022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E6A7D6-A24C-084B-8DBE-333297D47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BBB40FD-0960-8548-89D4-519E0EE50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3ABE-8280-EC4B-BE7F-84242FCDB3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8005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CC2CD9D-A2B4-A143-99FE-83D19A8D25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C088A8D-22FE-1D45-9D00-3FB3359E1B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67C4D24-465B-1A4D-867C-A71160B16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32277-24A3-024A-B281-13FF1C3F492C}" type="datetimeFigureOut">
              <a:rPr lang="fr-FR" smtClean="0"/>
              <a:t>29/08/2022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33DFA5-74B4-934F-B6D5-A318A5602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9DDE50-58EB-A141-AF0A-8F7D69721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3ABE-8280-EC4B-BE7F-84242FCDB3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2672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B_Titre-no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CC47A73-FD45-0E46-8222-87547504FF27}"/>
              </a:ext>
            </a:extLst>
          </p:cNvPr>
          <p:cNvSpPr/>
          <p:nvPr userDrawn="1"/>
        </p:nvSpPr>
        <p:spPr>
          <a:xfrm>
            <a:off x="372093" y="0"/>
            <a:ext cx="3293424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2B38E0C-90B3-DB4E-BD28-7DF1713D47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2112"/>
          <a:stretch/>
        </p:blipFill>
        <p:spPr>
          <a:xfrm>
            <a:off x="-8466" y="0"/>
            <a:ext cx="2180857" cy="6858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9CBBB12-7C77-7647-A3B5-2E3346AF8F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1004" y="502153"/>
            <a:ext cx="4373915" cy="1312175"/>
          </a:xfrm>
          <a:prstGeom prst="rect">
            <a:avLst/>
          </a:prstGeom>
        </p:spPr>
      </p:pic>
      <p:sp>
        <p:nvSpPr>
          <p:cNvPr id="14" name="Espace réservé du texte 3"/>
          <p:cNvSpPr>
            <a:spLocks noGrp="1"/>
          </p:cNvSpPr>
          <p:nvPr>
            <p:ph type="body" sz="quarter" idx="10" hasCustomPrompt="1"/>
          </p:nvPr>
        </p:nvSpPr>
        <p:spPr>
          <a:xfrm>
            <a:off x="1799168" y="1806705"/>
            <a:ext cx="9489017" cy="4899025"/>
          </a:xfrm>
        </p:spPr>
        <p:txBody>
          <a:bodyPr/>
          <a:lstStyle>
            <a:lvl1pPr marL="0" indent="0" algn="ctr">
              <a:buNone/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fr-FR" sz="2800" dirty="0">
                <a:solidFill>
                  <a:schemeClr val="accent5">
                    <a:lumMod val="75000"/>
                  </a:schemeClr>
                </a:solidFill>
                <a:latin typeface="Glober SemiBold"/>
                <a:cs typeface="Glober SemiBold"/>
              </a:rPr>
              <a:t>Nom</a:t>
            </a:r>
            <a:r>
              <a:rPr lang="fr-FR" sz="2800" baseline="0" dirty="0">
                <a:solidFill>
                  <a:schemeClr val="accent5">
                    <a:lumMod val="75000"/>
                  </a:schemeClr>
                </a:solidFill>
                <a:latin typeface="Glober SemiBold"/>
                <a:cs typeface="Glober SemiBold"/>
              </a:rPr>
              <a:t> du séminaire</a:t>
            </a:r>
          </a:p>
          <a:p>
            <a:pPr algn="ctr"/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lober SemiBold "/>
                <a:cs typeface="Glober SemiBold "/>
              </a:rPr>
              <a:t>Titre </a:t>
            </a:r>
            <a:r>
              <a:rPr lang="fr-FR" sz="2400" dirty="0">
                <a:solidFill>
                  <a:srgbClr val="6F6F6F"/>
                </a:solidFill>
                <a:latin typeface="Glober SemiBold "/>
                <a:cs typeface="Glober SemiBold "/>
              </a:rPr>
              <a:t>de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lober SemiBold "/>
                <a:cs typeface="Glober SemiBold "/>
              </a:rPr>
              <a:t> la présentation</a:t>
            </a:r>
          </a:p>
          <a:p>
            <a:pPr algn="ctr"/>
            <a:endParaRPr lang="fr-FR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endParaRPr lang="fr-FR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Sous-titre</a:t>
            </a:r>
            <a:r>
              <a:rPr lang="fr-FR" baseline="0" dirty="0">
                <a:solidFill>
                  <a:schemeClr val="accent5">
                    <a:lumMod val="75000"/>
                  </a:schemeClr>
                </a:solidFill>
              </a:rPr>
              <a:t> de la présentation</a:t>
            </a:r>
            <a:endParaRPr lang="fr-FR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endParaRPr lang="fr-F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fr-F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fr-F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fr-F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Intervenant</a:t>
            </a:r>
          </a:p>
          <a:p>
            <a:pPr algn="ctr"/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Fonction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DEDABDE-0404-1347-92A3-19F8D8796E5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99167" y="6047278"/>
            <a:ext cx="10248368" cy="81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31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B_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à coins arrondis 10"/>
          <p:cNvSpPr>
            <a:spLocks noChangeAspect="1"/>
          </p:cNvSpPr>
          <p:nvPr userDrawn="1"/>
        </p:nvSpPr>
        <p:spPr>
          <a:xfrm>
            <a:off x="3214255" y="995681"/>
            <a:ext cx="8406936" cy="7968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E508D"/>
              </a:gs>
              <a:gs pos="100000">
                <a:srgbClr val="BBCE25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ln>
                <a:noFill/>
              </a:ln>
            </a:endParaRPr>
          </a:p>
        </p:txBody>
      </p:sp>
      <p:sp>
        <p:nvSpPr>
          <p:cNvPr id="17" name="Titre 15"/>
          <p:cNvSpPr>
            <a:spLocks noGrp="1"/>
          </p:cNvSpPr>
          <p:nvPr>
            <p:ph type="title"/>
          </p:nvPr>
        </p:nvSpPr>
        <p:spPr>
          <a:xfrm>
            <a:off x="3214255" y="221517"/>
            <a:ext cx="8406936" cy="656694"/>
          </a:xfrm>
        </p:spPr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20" name="Espace réservé du contenu 18"/>
          <p:cNvSpPr>
            <a:spLocks noGrp="1"/>
          </p:cNvSpPr>
          <p:nvPr>
            <p:ph sz="quarter" idx="13"/>
          </p:nvPr>
        </p:nvSpPr>
        <p:spPr>
          <a:xfrm>
            <a:off x="1777999" y="1615440"/>
            <a:ext cx="9804400" cy="4510723"/>
          </a:xfrm>
        </p:spPr>
        <p:txBody>
          <a:bodyPr/>
          <a:lstStyle>
            <a:lvl1pPr marL="342900" indent="-342900">
              <a:buFont typeface="Arial"/>
              <a:buChar char="•"/>
              <a:defRPr/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3" name="Ellipse 12"/>
          <p:cNvSpPr/>
          <p:nvPr userDrawn="1"/>
        </p:nvSpPr>
        <p:spPr>
          <a:xfrm>
            <a:off x="741615" y="6064929"/>
            <a:ext cx="365888" cy="274416"/>
          </a:xfrm>
          <a:prstGeom prst="ellipse">
            <a:avLst/>
          </a:prstGeom>
          <a:solidFill>
            <a:srgbClr val="6E508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501227" y="6053896"/>
            <a:ext cx="850747" cy="23470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43B5D603-0D65-E745-B96E-A15BED22DBB9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0286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6E0575-B1C5-3B47-B8C6-1E9FFDF0B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B0F649-A0E0-094F-95E4-D48F0B182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8D7BAE6-3437-AC47-AFDF-F967675F2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32277-24A3-024A-B281-13FF1C3F492C}" type="datetimeFigureOut">
              <a:rPr lang="fr-FR" smtClean="0"/>
              <a:t>29/08/2022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55B8171-F66C-D84B-8FC3-33BB30EE9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C4AE77-821B-9047-BAA7-C3341DA78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3ABE-8280-EC4B-BE7F-84242FCDB3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84005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9CBDC4-D17A-7548-9E47-293E7AA98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90EC77-F7E3-2949-9CB9-F20B6CF64A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649A8D-2192-984C-9CC5-017D91DEF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32277-24A3-024A-B281-13FF1C3F492C}" type="datetimeFigureOut">
              <a:rPr lang="fr-FR" smtClean="0"/>
              <a:t>29/08/2022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4B860B8-DFDC-AE41-92A0-A8D08EAF2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E72994-0298-564E-B680-6321C3C16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3ABE-8280-EC4B-BE7F-84242FCDB3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7228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6D20F9-FEC7-7446-99BC-D1B2FF7B6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B787FF-55DF-E344-834B-15079DACB4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9692F87-34CA-CE43-A781-5A8164E637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D76E7E1-59BD-2640-B619-85637F7E7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32277-24A3-024A-B281-13FF1C3F492C}" type="datetimeFigureOut">
              <a:rPr lang="fr-FR" smtClean="0"/>
              <a:t>29/08/2022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6FB4236-A051-864C-8798-E325F0528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7683418-685B-EA49-A3CC-319E96499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3ABE-8280-EC4B-BE7F-84242FCDB3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2173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91E58F-0DD7-9B45-8416-F150918D1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4127B0D-9FA7-5841-BF0A-5A0997168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A31DEAD-5E10-4847-B665-589AB53DB9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EFAA744-936B-C749-B359-5A852F1052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D1FCD45-C286-954B-B9BB-42CB63B8D6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2B6896E-D86D-F944-9D36-38DE23331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32277-24A3-024A-B281-13FF1C3F492C}" type="datetimeFigureOut">
              <a:rPr lang="fr-FR" smtClean="0"/>
              <a:t>29/08/2022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C1A0B5F-C75B-964F-8BB5-0692E443A0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F8F80D5-B9A1-C94B-813F-3C3158893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3ABE-8280-EC4B-BE7F-84242FCDB3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9826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35A282-203E-5842-97D9-B6DB1FAEF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307C767-1F0A-D343-A914-6045A060E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32277-24A3-024A-B281-13FF1C3F492C}" type="datetimeFigureOut">
              <a:rPr lang="fr-FR" smtClean="0"/>
              <a:t>29/08/2022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3CB6D4B-FE77-B543-A8E0-8AFE159BF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B4144E9-86C3-0541-B249-00EEBA5B1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3ABE-8280-EC4B-BE7F-84242FCDB3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9780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0A5CAD0-835F-DB44-BEB9-38D07C113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32277-24A3-024A-B281-13FF1C3F492C}" type="datetimeFigureOut">
              <a:rPr lang="fr-FR" smtClean="0"/>
              <a:t>29/08/2022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0B14AA8-43E8-EB4F-9F59-5BE64DF34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19981B-9EBB-0749-A0AD-D26EBD574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3ABE-8280-EC4B-BE7F-84242FCDB3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7824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8DE925-D101-504D-980F-5D9E66FB3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59BC48-6320-CB48-B576-84BE06D4A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24FD01E-8FE4-084B-A88A-2D5B9CCBEB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A8E5ED4-C0CC-0941-BBD8-AE1D84B51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32277-24A3-024A-B281-13FF1C3F492C}" type="datetimeFigureOut">
              <a:rPr lang="fr-FR" smtClean="0"/>
              <a:t>29/08/2022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86E3927-CAB6-EB4B-AFA0-4FD1ED91B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D1BAD62-1605-A545-A184-C694D39C4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3ABE-8280-EC4B-BE7F-84242FCDB3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5758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252910-9201-2549-91B8-C73269F4E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83BBA22-F305-794D-A99C-DC2A90377B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847DB30-7FCD-B24F-B77E-CBEA4F836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0618353-522F-E34F-8640-6B00CF80A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32277-24A3-024A-B281-13FF1C3F492C}" type="datetimeFigureOut">
              <a:rPr lang="fr-FR" smtClean="0"/>
              <a:t>29/08/2022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7641F5-6114-6840-BB74-36BA9BEB8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F5D7774-2F0B-A14C-953F-73831E315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1F3ABE-8280-EC4B-BE7F-84242FCDB3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6857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706E3F5-014C-4A4A-A88A-07E84BE2B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58FB029-05B8-DD45-8E6A-ECE4B88FC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8F04E20-A665-6647-94C3-2FE8C8C1DE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932277-24A3-024A-B281-13FF1C3F492C}" type="datetimeFigureOut">
              <a:rPr lang="fr-FR" smtClean="0"/>
              <a:t>29/08/2022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B18361-7F78-A941-86DE-6F6100175C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E87237-3F2C-5B4A-BA0B-0BC6E1DAEA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1F3ABE-8280-EC4B-BE7F-84242FCDB38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3424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2872980" y="1806705"/>
            <a:ext cx="71178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Biodiversity</a:t>
            </a:r>
            <a:r>
              <a:rPr lang="fr-FR" sz="24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400" dirty="0" err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knowledge</a:t>
            </a:r>
            <a:r>
              <a:rPr lang="fr-FR" sz="24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400" dirty="0" err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synthesis</a:t>
            </a:r>
            <a:r>
              <a:rPr lang="fr-FR" sz="24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an introduction to </a:t>
            </a:r>
            <a:r>
              <a:rPr lang="fr-FR" sz="2400" dirty="0" err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</a:t>
            </a:r>
            <a:r>
              <a:rPr lang="fr-FR" sz="24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-analyses and </a:t>
            </a:r>
            <a:r>
              <a:rPr lang="fr-FR" sz="2400" dirty="0" err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systematic</a:t>
            </a:r>
            <a:r>
              <a:rPr lang="fr-FR" sz="24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400" dirty="0" err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reviews</a:t>
            </a:r>
            <a:br>
              <a:rPr lang="fr-FR" sz="12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fr-FR" sz="1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Quantitative </a:t>
            </a:r>
            <a:r>
              <a:rPr lang="fr-F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synthesis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the visualisations</a:t>
            </a:r>
          </a:p>
          <a:p>
            <a:pPr algn="ctr"/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fr-F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October</a:t>
            </a:r>
            <a:r>
              <a:rPr lang="fr-FR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2022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3588190" y="4805129"/>
            <a:ext cx="5758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Beillouin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Damien</a:t>
            </a:r>
          </a:p>
          <a:p>
            <a:pPr algn="ctr"/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Chercheur CIRAD- 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Hortsys</a:t>
            </a:r>
            <a:endParaRPr lang="fr-FR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7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Present</a:t>
            </a:r>
            <a:r>
              <a:rPr lang="fr-FR" dirty="0"/>
              <a:t> the </a:t>
            </a:r>
            <a:r>
              <a:rPr lang="fr-FR" dirty="0" err="1"/>
              <a:t>results</a:t>
            </a:r>
            <a:r>
              <a:rPr lang="fr-FR" dirty="0"/>
              <a:t> of the </a:t>
            </a:r>
            <a:r>
              <a:rPr lang="fr-FR" dirty="0" err="1"/>
              <a:t>meta-analysis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10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DA52D15D-70A5-524D-9536-B41E5EC52D05}"/>
              </a:ext>
            </a:extLst>
          </p:cNvPr>
          <p:cNvSpPr txBox="1"/>
          <p:nvPr/>
        </p:nvSpPr>
        <p:spPr>
          <a:xfrm>
            <a:off x="393982" y="1111270"/>
            <a:ext cx="78218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CA" sz="2800" dirty="0"/>
              <a:t>Forest plot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ECBF93D-A955-E94D-810E-FD61462ECD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192"/>
          <a:stretch/>
        </p:blipFill>
        <p:spPr>
          <a:xfrm>
            <a:off x="1475330" y="2698955"/>
            <a:ext cx="9743276" cy="3231133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22EF76BE-B26F-474A-8A87-940281B988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6679"/>
          <a:stretch/>
        </p:blipFill>
        <p:spPr>
          <a:xfrm>
            <a:off x="1588132" y="2497619"/>
            <a:ext cx="9743276" cy="182477"/>
          </a:xfrm>
          <a:prstGeom prst="rect">
            <a:avLst/>
          </a:prstGeom>
        </p:spPr>
      </p:pic>
      <p:sp>
        <p:nvSpPr>
          <p:cNvPr id="45" name="TextBox 13">
            <a:extLst>
              <a:ext uri="{FF2B5EF4-FFF2-40B4-BE49-F238E27FC236}">
                <a16:creationId xmlns:a16="http://schemas.microsoft.com/office/drawing/2014/main" id="{E66E4562-9AE4-034D-82AD-F84D4B95B68B}"/>
              </a:ext>
            </a:extLst>
          </p:cNvPr>
          <p:cNvSpPr txBox="1"/>
          <p:nvPr/>
        </p:nvSpPr>
        <p:spPr>
          <a:xfrm>
            <a:off x="966151" y="1703777"/>
            <a:ext cx="78218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 err="1"/>
              <a:t>Predator</a:t>
            </a:r>
            <a:r>
              <a:rPr lang="fr-FR" sz="2800" b="1" dirty="0"/>
              <a:t> </a:t>
            </a:r>
            <a:r>
              <a:rPr lang="fr-FR" sz="2800" b="1" dirty="0" err="1"/>
              <a:t>responses</a:t>
            </a:r>
            <a:r>
              <a:rPr lang="fr-FR" sz="2800" b="1" dirty="0"/>
              <a:t> to </a:t>
            </a:r>
            <a:r>
              <a:rPr lang="fr-FR" sz="2800" b="1" dirty="0" err="1"/>
              <a:t>fire</a:t>
            </a:r>
            <a:r>
              <a:rPr lang="fr-FR" sz="2800" b="1" dirty="0"/>
              <a:t>: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EA32837-84E8-D346-BA15-EEF1B62C7D2D}"/>
              </a:ext>
            </a:extLst>
          </p:cNvPr>
          <p:cNvSpPr/>
          <p:nvPr/>
        </p:nvSpPr>
        <p:spPr>
          <a:xfrm>
            <a:off x="10048617" y="6359690"/>
            <a:ext cx="17010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/>
              <a:t>Geary  et al., 2019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168126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Present</a:t>
            </a:r>
            <a:r>
              <a:rPr lang="fr-FR" dirty="0"/>
              <a:t> the </a:t>
            </a:r>
            <a:r>
              <a:rPr lang="fr-FR" dirty="0" err="1"/>
              <a:t>results</a:t>
            </a:r>
            <a:r>
              <a:rPr lang="fr-FR" dirty="0"/>
              <a:t> of the </a:t>
            </a:r>
            <a:r>
              <a:rPr lang="fr-FR" dirty="0" err="1"/>
              <a:t>meta-analysis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11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DA52D15D-70A5-524D-9536-B41E5EC52D05}"/>
              </a:ext>
            </a:extLst>
          </p:cNvPr>
          <p:cNvSpPr txBox="1"/>
          <p:nvPr/>
        </p:nvSpPr>
        <p:spPr>
          <a:xfrm>
            <a:off x="375920" y="1262915"/>
            <a:ext cx="78218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CA" sz="2800" dirty="0"/>
              <a:t>“Orchards” plot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721203A-40CE-A64A-A981-D9E44294D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405" y="1662062"/>
            <a:ext cx="7375599" cy="439183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47001A7-FDF2-8440-B54B-4F871FFA2BAE}"/>
              </a:ext>
            </a:extLst>
          </p:cNvPr>
          <p:cNvSpPr/>
          <p:nvPr/>
        </p:nvSpPr>
        <p:spPr>
          <a:xfrm>
            <a:off x="10048617" y="6359690"/>
            <a:ext cx="200798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 err="1"/>
              <a:t>Nagakawa</a:t>
            </a:r>
            <a:r>
              <a:rPr lang="en-CA" sz="1600" dirty="0"/>
              <a:t> et al., 2020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1437845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Present</a:t>
            </a:r>
            <a:r>
              <a:rPr lang="fr-FR" dirty="0"/>
              <a:t> the </a:t>
            </a:r>
            <a:r>
              <a:rPr lang="fr-FR" dirty="0" err="1"/>
              <a:t>results</a:t>
            </a:r>
            <a:r>
              <a:rPr lang="fr-FR" dirty="0"/>
              <a:t> of the </a:t>
            </a:r>
            <a:r>
              <a:rPr lang="fr-FR" dirty="0" err="1"/>
              <a:t>meta-analysis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12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DA52D15D-70A5-524D-9536-B41E5EC52D05}"/>
              </a:ext>
            </a:extLst>
          </p:cNvPr>
          <p:cNvSpPr txBox="1"/>
          <p:nvPr/>
        </p:nvSpPr>
        <p:spPr>
          <a:xfrm>
            <a:off x="375920" y="1262915"/>
            <a:ext cx="78218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CA" sz="2800" dirty="0"/>
              <a:t>Meta-regression: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45BFA65-F6F2-6049-BC1A-4D8D721BD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064" y="1917040"/>
            <a:ext cx="8196675" cy="43715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B91808B-DF36-104E-BAC5-75CA33410C03}"/>
              </a:ext>
            </a:extLst>
          </p:cNvPr>
          <p:cNvSpPr/>
          <p:nvPr/>
        </p:nvSpPr>
        <p:spPr>
          <a:xfrm>
            <a:off x="9068433" y="6519446"/>
            <a:ext cx="32464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/>
              <a:t>Bishop and </a:t>
            </a:r>
            <a:r>
              <a:rPr lang="en-CA" sz="1600" dirty="0" err="1"/>
              <a:t>Nagakawa</a:t>
            </a:r>
            <a:r>
              <a:rPr lang="en-CA" sz="1600" dirty="0"/>
              <a:t> et al., 2020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841723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Present</a:t>
            </a:r>
            <a:r>
              <a:rPr lang="fr-FR" dirty="0"/>
              <a:t> the </a:t>
            </a:r>
            <a:r>
              <a:rPr lang="fr-FR" dirty="0" err="1"/>
              <a:t>results</a:t>
            </a:r>
            <a:r>
              <a:rPr lang="fr-FR" dirty="0"/>
              <a:t> of the </a:t>
            </a:r>
            <a:r>
              <a:rPr lang="fr-FR" dirty="0" err="1"/>
              <a:t>meta-analysis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13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DA52D15D-70A5-524D-9536-B41E5EC52D05}"/>
              </a:ext>
            </a:extLst>
          </p:cNvPr>
          <p:cNvSpPr txBox="1"/>
          <p:nvPr/>
        </p:nvSpPr>
        <p:spPr>
          <a:xfrm>
            <a:off x="375920" y="1262915"/>
            <a:ext cx="78218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CA" sz="2800" dirty="0" err="1"/>
              <a:t>L’abbé</a:t>
            </a:r>
            <a:r>
              <a:rPr lang="en-CA" sz="2800" dirty="0"/>
              <a:t> plot: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91808B-DF36-104E-BAC5-75CA33410C03}"/>
              </a:ext>
            </a:extLst>
          </p:cNvPr>
          <p:cNvSpPr/>
          <p:nvPr/>
        </p:nvSpPr>
        <p:spPr>
          <a:xfrm>
            <a:off x="9068433" y="6519446"/>
            <a:ext cx="32464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/>
              <a:t>Bishop and </a:t>
            </a:r>
            <a:r>
              <a:rPr lang="en-CA" sz="1600" dirty="0" err="1"/>
              <a:t>Nagakawa</a:t>
            </a:r>
            <a:r>
              <a:rPr lang="en-CA" sz="1600" dirty="0"/>
              <a:t> et al., 2020</a:t>
            </a:r>
            <a:endParaRPr lang="fr-FR" sz="16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7276AFE-C68E-AA4A-A406-FFF21FAF9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255" y="1524525"/>
            <a:ext cx="5705848" cy="507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645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Present</a:t>
            </a:r>
            <a:r>
              <a:rPr lang="fr-FR" dirty="0"/>
              <a:t> the </a:t>
            </a:r>
            <a:r>
              <a:rPr lang="fr-FR" dirty="0" err="1"/>
              <a:t>results</a:t>
            </a:r>
            <a:r>
              <a:rPr lang="fr-FR" dirty="0"/>
              <a:t> of the </a:t>
            </a:r>
            <a:r>
              <a:rPr lang="fr-FR" dirty="0" err="1"/>
              <a:t>meta-analysis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14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91808B-DF36-104E-BAC5-75CA33410C03}"/>
              </a:ext>
            </a:extLst>
          </p:cNvPr>
          <p:cNvSpPr/>
          <p:nvPr/>
        </p:nvSpPr>
        <p:spPr>
          <a:xfrm>
            <a:off x="9805853" y="6548943"/>
            <a:ext cx="32464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600" dirty="0" err="1"/>
              <a:t>Kossmeier</a:t>
            </a:r>
            <a:r>
              <a:rPr lang="en-CA" sz="1600" dirty="0"/>
              <a:t> et al., 2020</a:t>
            </a:r>
            <a:endParaRPr lang="fr-FR" sz="16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EB9327A-D97E-6348-A407-46457C091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84" y="1445173"/>
            <a:ext cx="9596284" cy="472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64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Present</a:t>
            </a:r>
            <a:r>
              <a:rPr lang="fr-FR" dirty="0"/>
              <a:t> the </a:t>
            </a:r>
            <a:r>
              <a:rPr lang="fr-FR" dirty="0" err="1"/>
              <a:t>results</a:t>
            </a:r>
            <a:r>
              <a:rPr lang="fr-FR" dirty="0"/>
              <a:t> of the </a:t>
            </a:r>
            <a:r>
              <a:rPr lang="fr-FR" dirty="0" err="1"/>
              <a:t>meta-analysis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15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DA52D15D-70A5-524D-9536-B41E5EC52D05}"/>
              </a:ext>
            </a:extLst>
          </p:cNvPr>
          <p:cNvSpPr txBox="1"/>
          <p:nvPr/>
        </p:nvSpPr>
        <p:spPr>
          <a:xfrm>
            <a:off x="375920" y="1262915"/>
            <a:ext cx="78218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CA" sz="2800" dirty="0"/>
              <a:t>Meta-analyses : web interfaces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DBC6CD2-25CD-CC46-830D-9664A9BDA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935" y="1835857"/>
            <a:ext cx="7471282" cy="421803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3E90097-7DB9-C849-865D-F3380BE52E46}"/>
              </a:ext>
            </a:extLst>
          </p:cNvPr>
          <p:cNvSpPr/>
          <p:nvPr/>
        </p:nvSpPr>
        <p:spPr>
          <a:xfrm>
            <a:off x="9559217" y="6445706"/>
            <a:ext cx="23984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/>
              <a:t>https://</a:t>
            </a:r>
            <a:r>
              <a:rPr lang="en-CA" sz="1600" dirty="0" err="1"/>
              <a:t>www.farmgeek.xyz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508266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Present</a:t>
            </a:r>
            <a:r>
              <a:rPr lang="fr-FR" dirty="0"/>
              <a:t> the </a:t>
            </a:r>
            <a:r>
              <a:rPr lang="fr-FR" dirty="0" err="1"/>
              <a:t>results</a:t>
            </a:r>
            <a:r>
              <a:rPr lang="fr-FR" dirty="0"/>
              <a:t> of the </a:t>
            </a:r>
            <a:r>
              <a:rPr lang="fr-FR" dirty="0" err="1"/>
              <a:t>meta-analysis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16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DA52D15D-70A5-524D-9536-B41E5EC52D05}"/>
              </a:ext>
            </a:extLst>
          </p:cNvPr>
          <p:cNvSpPr txBox="1"/>
          <p:nvPr/>
        </p:nvSpPr>
        <p:spPr>
          <a:xfrm>
            <a:off x="375920" y="1262915"/>
            <a:ext cx="78218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CA" sz="2800" dirty="0"/>
              <a:t>Meta-analyses : web interfaces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E90097-7DB9-C849-865D-F3380BE52E46}"/>
              </a:ext>
            </a:extLst>
          </p:cNvPr>
          <p:cNvSpPr/>
          <p:nvPr/>
        </p:nvSpPr>
        <p:spPr>
          <a:xfrm>
            <a:off x="8779503" y="6457974"/>
            <a:ext cx="34328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/>
              <a:t>https://</a:t>
            </a:r>
            <a:r>
              <a:rPr lang="en-CA" sz="1600" dirty="0" err="1"/>
              <a:t>cropdiversification.shinyapps.io</a:t>
            </a:r>
            <a:endParaRPr lang="fr-FR" sz="16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3995CEA-5DD9-8D47-83F7-BF946255A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90" y="1798403"/>
            <a:ext cx="8977745" cy="464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296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Present</a:t>
            </a:r>
            <a:r>
              <a:rPr lang="fr-FR" dirty="0"/>
              <a:t> the </a:t>
            </a:r>
            <a:r>
              <a:rPr lang="fr-FR" dirty="0" err="1"/>
              <a:t>results</a:t>
            </a:r>
            <a:r>
              <a:rPr lang="fr-FR" dirty="0"/>
              <a:t> of the </a:t>
            </a:r>
            <a:r>
              <a:rPr lang="fr-FR" dirty="0" err="1"/>
              <a:t>meta-analysis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17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DA52D15D-70A5-524D-9536-B41E5EC52D05}"/>
              </a:ext>
            </a:extLst>
          </p:cNvPr>
          <p:cNvSpPr txBox="1"/>
          <p:nvPr/>
        </p:nvSpPr>
        <p:spPr>
          <a:xfrm>
            <a:off x="375920" y="1262915"/>
            <a:ext cx="78218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CA" sz="2800" dirty="0"/>
              <a:t>Packages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E90097-7DB9-C849-865D-F3380BE52E46}"/>
              </a:ext>
            </a:extLst>
          </p:cNvPr>
          <p:cNvSpPr/>
          <p:nvPr/>
        </p:nvSpPr>
        <p:spPr>
          <a:xfrm>
            <a:off x="8779503" y="6457974"/>
            <a:ext cx="34328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/>
              <a:t>https://</a:t>
            </a:r>
            <a:r>
              <a:rPr lang="en-CA" sz="1600" dirty="0" err="1"/>
              <a:t>cropdiversification.shinyapps.io</a:t>
            </a:r>
            <a:endParaRPr lang="fr-FR" sz="1600" dirty="0"/>
          </a:p>
        </p:txBody>
      </p:sp>
      <p:sp>
        <p:nvSpPr>
          <p:cNvPr id="9" name="TextBox 13">
            <a:extLst>
              <a:ext uri="{FF2B5EF4-FFF2-40B4-BE49-F238E27FC236}">
                <a16:creationId xmlns:a16="http://schemas.microsoft.com/office/drawing/2014/main" id="{DBD1BD8E-30C4-1343-8A48-59C2F639DF47}"/>
              </a:ext>
            </a:extLst>
          </p:cNvPr>
          <p:cNvSpPr txBox="1"/>
          <p:nvPr/>
        </p:nvSpPr>
        <p:spPr>
          <a:xfrm>
            <a:off x="957666" y="2170839"/>
            <a:ext cx="78218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 err="1"/>
              <a:t>metafor</a:t>
            </a:r>
            <a:endParaRPr lang="fr-FR" sz="2800" b="1" dirty="0"/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88CF49DE-9BE1-4245-A870-1E1790A52356}"/>
              </a:ext>
            </a:extLst>
          </p:cNvPr>
          <p:cNvSpPr txBox="1"/>
          <p:nvPr/>
        </p:nvSpPr>
        <p:spPr>
          <a:xfrm>
            <a:off x="957666" y="2906447"/>
            <a:ext cx="78218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/>
              <a:t>ggplot2</a:t>
            </a: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552C9C8B-3597-B343-AD22-5FDA12BCDBCD}"/>
              </a:ext>
            </a:extLst>
          </p:cNvPr>
          <p:cNvSpPr txBox="1"/>
          <p:nvPr/>
        </p:nvSpPr>
        <p:spPr>
          <a:xfrm>
            <a:off x="957666" y="3702992"/>
            <a:ext cx="78218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 err="1"/>
              <a:t>forestplot</a:t>
            </a:r>
            <a:endParaRPr lang="fr-FR" sz="2800" b="1" dirty="0"/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147162F6-94A0-904B-99EF-36ECFAF2FA04}"/>
              </a:ext>
            </a:extLst>
          </p:cNvPr>
          <p:cNvSpPr txBox="1"/>
          <p:nvPr/>
        </p:nvSpPr>
        <p:spPr>
          <a:xfrm>
            <a:off x="957666" y="4521743"/>
            <a:ext cx="78218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42627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Test the </a:t>
            </a:r>
            <a:r>
              <a:rPr lang="fr-FR" dirty="0" err="1"/>
              <a:t>robustness</a:t>
            </a:r>
            <a:r>
              <a:rPr lang="fr-FR" dirty="0"/>
              <a:t> of the </a:t>
            </a:r>
            <a:r>
              <a:rPr lang="fr-FR" dirty="0" err="1"/>
              <a:t>results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18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DA52D15D-70A5-524D-9536-B41E5EC52D05}"/>
              </a:ext>
            </a:extLst>
          </p:cNvPr>
          <p:cNvSpPr txBox="1"/>
          <p:nvPr/>
        </p:nvSpPr>
        <p:spPr>
          <a:xfrm>
            <a:off x="375920" y="1262915"/>
            <a:ext cx="78218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CA" sz="2800" dirty="0"/>
              <a:t>Publication bias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3E90097-7DB9-C849-865D-F3380BE52E46}"/>
              </a:ext>
            </a:extLst>
          </p:cNvPr>
          <p:cNvSpPr/>
          <p:nvPr/>
        </p:nvSpPr>
        <p:spPr>
          <a:xfrm>
            <a:off x="8779503" y="6457974"/>
            <a:ext cx="34328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/>
              <a:t>https://</a:t>
            </a:r>
            <a:r>
              <a:rPr lang="en-CA" sz="1600" dirty="0" err="1"/>
              <a:t>cropdiversification.shinyapps.io</a:t>
            </a:r>
            <a:endParaRPr lang="fr-FR" sz="1600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9CBF452-38A1-9249-9EFB-FE4A981875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2062" y="1902658"/>
            <a:ext cx="6410427" cy="426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70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Aim</a:t>
            </a:r>
            <a:r>
              <a:rPr lang="fr-FR" dirty="0"/>
              <a:t> of a </a:t>
            </a:r>
            <a:r>
              <a:rPr lang="fr-FR" dirty="0" err="1"/>
              <a:t>meta-analysis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2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D31E262C-976C-C745-BD7C-9A48CE38A61C}"/>
              </a:ext>
            </a:extLst>
          </p:cNvPr>
          <p:cNvSpPr txBox="1"/>
          <p:nvPr/>
        </p:nvSpPr>
        <p:spPr>
          <a:xfrm>
            <a:off x="386806" y="1818086"/>
            <a:ext cx="782183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CA" sz="2800" dirty="0"/>
              <a:t>-&gt; to be transparent, reproducible</a:t>
            </a:r>
          </a:p>
          <a:p>
            <a:pPr>
              <a:defRPr/>
            </a:pPr>
            <a:endParaRPr lang="en-CA" sz="2800" dirty="0"/>
          </a:p>
          <a:p>
            <a:pPr>
              <a:defRPr/>
            </a:pPr>
            <a:r>
              <a:rPr lang="en-CA" sz="2800" dirty="0"/>
              <a:t>-&gt; to be easily interpretable</a:t>
            </a:r>
          </a:p>
        </p:txBody>
      </p:sp>
    </p:spTree>
    <p:extLst>
      <p:ext uri="{BB962C8B-B14F-4D97-AF65-F5344CB8AC3E}">
        <p14:creationId xmlns:p14="http://schemas.microsoft.com/office/powerpoint/2010/main" val="1090411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Present</a:t>
            </a:r>
            <a:r>
              <a:rPr lang="fr-FR" dirty="0"/>
              <a:t> the data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3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D31E262C-976C-C745-BD7C-9A48CE38A61C}"/>
              </a:ext>
            </a:extLst>
          </p:cNvPr>
          <p:cNvSpPr txBox="1"/>
          <p:nvPr/>
        </p:nvSpPr>
        <p:spPr>
          <a:xfrm>
            <a:off x="375920" y="1262915"/>
            <a:ext cx="78218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CA" sz="2800" dirty="0"/>
              <a:t>Prisma Flow diagrams: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96DAC1-E5BA-AC4C-80B2-A60A892136FF}"/>
              </a:ext>
            </a:extLst>
          </p:cNvPr>
          <p:cNvSpPr/>
          <p:nvPr/>
        </p:nvSpPr>
        <p:spPr>
          <a:xfrm>
            <a:off x="10048617" y="6359690"/>
            <a:ext cx="19663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 err="1"/>
              <a:t>Gurevitch</a:t>
            </a:r>
            <a:r>
              <a:rPr lang="en-CA" sz="1600" dirty="0"/>
              <a:t> et al., 2018</a:t>
            </a:r>
            <a:endParaRPr lang="fr-FR" sz="16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C1C9014-D53E-7443-8EFF-E8D588596E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087"/>
          <a:stretch/>
        </p:blipFill>
        <p:spPr>
          <a:xfrm>
            <a:off x="4788469" y="1524525"/>
            <a:ext cx="3072421" cy="455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22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Present</a:t>
            </a:r>
            <a:r>
              <a:rPr lang="fr-FR" dirty="0"/>
              <a:t> the data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4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13">
            <a:extLst>
              <a:ext uri="{FF2B5EF4-FFF2-40B4-BE49-F238E27FC236}">
                <a16:creationId xmlns:a16="http://schemas.microsoft.com/office/drawing/2014/main" id="{D31E262C-976C-C745-BD7C-9A48CE38A61C}"/>
              </a:ext>
            </a:extLst>
          </p:cNvPr>
          <p:cNvSpPr txBox="1"/>
          <p:nvPr/>
        </p:nvSpPr>
        <p:spPr>
          <a:xfrm>
            <a:off x="375920" y="1262915"/>
            <a:ext cx="78218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CA" sz="2800" dirty="0"/>
              <a:t>Maps: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53C91D9-5A52-6145-AC22-E0E8752DF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2" y="1954844"/>
            <a:ext cx="12192000" cy="36667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D96DAC1-E5BA-AC4C-80B2-A60A892136FF}"/>
              </a:ext>
            </a:extLst>
          </p:cNvPr>
          <p:cNvSpPr/>
          <p:nvPr/>
        </p:nvSpPr>
        <p:spPr>
          <a:xfrm>
            <a:off x="10048617" y="6359690"/>
            <a:ext cx="19212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1600" dirty="0"/>
              <a:t>Beckman et al., 2019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749495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Present</a:t>
            </a:r>
            <a:r>
              <a:rPr lang="fr-FR" dirty="0"/>
              <a:t> the </a:t>
            </a:r>
            <a:r>
              <a:rPr lang="fr-FR" dirty="0" err="1"/>
              <a:t>results</a:t>
            </a:r>
            <a:r>
              <a:rPr lang="fr-FR" dirty="0"/>
              <a:t> of the </a:t>
            </a:r>
            <a:r>
              <a:rPr lang="fr-FR" dirty="0" err="1"/>
              <a:t>meta-analysis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5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DA52D15D-70A5-524D-9536-B41E5EC52D05}"/>
              </a:ext>
            </a:extLst>
          </p:cNvPr>
          <p:cNvSpPr txBox="1"/>
          <p:nvPr/>
        </p:nvSpPr>
        <p:spPr>
          <a:xfrm>
            <a:off x="393982" y="1111270"/>
            <a:ext cx="78218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CA" sz="2800" dirty="0"/>
              <a:t>Forest plot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40F4E2CB-3C0A-AB46-8076-63A9EEF2B05A}"/>
              </a:ext>
            </a:extLst>
          </p:cNvPr>
          <p:cNvCxnSpPr/>
          <p:nvPr/>
        </p:nvCxnSpPr>
        <p:spPr>
          <a:xfrm>
            <a:off x="8642555" y="4660476"/>
            <a:ext cx="318565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DE5DF617-29C6-9943-AA58-6D221148009A}"/>
              </a:ext>
            </a:extLst>
          </p:cNvPr>
          <p:cNvCxnSpPr/>
          <p:nvPr/>
        </p:nvCxnSpPr>
        <p:spPr>
          <a:xfrm flipV="1">
            <a:off x="10176388" y="4498244"/>
            <a:ext cx="0" cy="162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91A7C99-A4C3-8A49-A600-79E2F062118A}"/>
              </a:ext>
            </a:extLst>
          </p:cNvPr>
          <p:cNvCxnSpPr/>
          <p:nvPr/>
        </p:nvCxnSpPr>
        <p:spPr>
          <a:xfrm flipV="1">
            <a:off x="9414388" y="4503164"/>
            <a:ext cx="0" cy="162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19AE4FE2-B765-A54C-86B7-87AA3878C652}"/>
              </a:ext>
            </a:extLst>
          </p:cNvPr>
          <p:cNvCxnSpPr/>
          <p:nvPr/>
        </p:nvCxnSpPr>
        <p:spPr>
          <a:xfrm flipV="1">
            <a:off x="10967883" y="4522832"/>
            <a:ext cx="0" cy="162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52B5E714-A0F9-6949-BB27-5C379636478F}"/>
              </a:ext>
            </a:extLst>
          </p:cNvPr>
          <p:cNvSpPr txBox="1"/>
          <p:nvPr/>
        </p:nvSpPr>
        <p:spPr>
          <a:xfrm>
            <a:off x="10025545" y="46555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917C24E-5813-1C43-8B33-24D4E250F75E}"/>
              </a:ext>
            </a:extLst>
          </p:cNvPr>
          <p:cNvSpPr txBox="1"/>
          <p:nvPr/>
        </p:nvSpPr>
        <p:spPr>
          <a:xfrm>
            <a:off x="9252690" y="466293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-1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0EA3EE1-AAA6-DC45-9E46-B751049E7901}"/>
              </a:ext>
            </a:extLst>
          </p:cNvPr>
          <p:cNvSpPr txBox="1"/>
          <p:nvPr/>
        </p:nvSpPr>
        <p:spPr>
          <a:xfrm>
            <a:off x="10817040" y="47076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7D93192-B211-DB45-B9A2-CFFF0CECF65B}"/>
              </a:ext>
            </a:extLst>
          </p:cNvPr>
          <p:cNvSpPr txBox="1"/>
          <p:nvPr/>
        </p:nvSpPr>
        <p:spPr>
          <a:xfrm>
            <a:off x="9100244" y="4971496"/>
            <a:ext cx="2520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Log ratio of </a:t>
            </a:r>
            <a:r>
              <a:rPr lang="fr-FR" dirty="0" err="1"/>
              <a:t>diversified</a:t>
            </a:r>
            <a:r>
              <a:rPr lang="fr-FR" dirty="0"/>
              <a:t> to</a:t>
            </a:r>
          </a:p>
          <a:p>
            <a:pPr algn="ctr"/>
            <a:r>
              <a:rPr lang="fr-FR" dirty="0"/>
              <a:t>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diversified</a:t>
            </a:r>
            <a:r>
              <a:rPr lang="fr-FR" dirty="0"/>
              <a:t> </a:t>
            </a:r>
            <a:r>
              <a:rPr lang="fr-FR" dirty="0" err="1"/>
              <a:t>systems</a:t>
            </a:r>
            <a:endParaRPr lang="fr-FR" dirty="0"/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1DAE251D-C0F9-8F43-8798-3C458D81F3D4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0176388" y="3701845"/>
            <a:ext cx="0" cy="953712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Losange 27">
            <a:extLst>
              <a:ext uri="{FF2B5EF4-FFF2-40B4-BE49-F238E27FC236}">
                <a16:creationId xmlns:a16="http://schemas.microsoft.com/office/drawing/2014/main" id="{583DF8DA-E099-B043-ACE1-801780045D57}"/>
              </a:ext>
            </a:extLst>
          </p:cNvPr>
          <p:cNvSpPr/>
          <p:nvPr/>
        </p:nvSpPr>
        <p:spPr>
          <a:xfrm>
            <a:off x="9871588" y="4232784"/>
            <a:ext cx="1553495" cy="221226"/>
          </a:xfrm>
          <a:prstGeom prst="diamond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55EC15A-B902-5E4D-A4EE-154E78D42161}"/>
              </a:ext>
            </a:extLst>
          </p:cNvPr>
          <p:cNvSpPr txBox="1"/>
          <p:nvPr/>
        </p:nvSpPr>
        <p:spPr>
          <a:xfrm>
            <a:off x="7443026" y="4123989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RE </a:t>
            </a:r>
            <a:r>
              <a:rPr lang="fr-FR" dirty="0" err="1"/>
              <a:t>models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13547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Present</a:t>
            </a:r>
            <a:r>
              <a:rPr lang="fr-FR" dirty="0"/>
              <a:t> the </a:t>
            </a:r>
            <a:r>
              <a:rPr lang="fr-FR" dirty="0" err="1"/>
              <a:t>results</a:t>
            </a:r>
            <a:r>
              <a:rPr lang="fr-FR" dirty="0"/>
              <a:t> of the </a:t>
            </a:r>
            <a:r>
              <a:rPr lang="fr-FR" dirty="0" err="1"/>
              <a:t>meta-analysis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6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DA52D15D-70A5-524D-9536-B41E5EC52D05}"/>
              </a:ext>
            </a:extLst>
          </p:cNvPr>
          <p:cNvSpPr txBox="1"/>
          <p:nvPr/>
        </p:nvSpPr>
        <p:spPr>
          <a:xfrm>
            <a:off x="393982" y="1111270"/>
            <a:ext cx="78218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CA" sz="2800" dirty="0"/>
              <a:t>Forest plot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40F4E2CB-3C0A-AB46-8076-63A9EEF2B05A}"/>
              </a:ext>
            </a:extLst>
          </p:cNvPr>
          <p:cNvCxnSpPr/>
          <p:nvPr/>
        </p:nvCxnSpPr>
        <p:spPr>
          <a:xfrm>
            <a:off x="8642555" y="4660476"/>
            <a:ext cx="318565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DE5DF617-29C6-9943-AA58-6D221148009A}"/>
              </a:ext>
            </a:extLst>
          </p:cNvPr>
          <p:cNvCxnSpPr/>
          <p:nvPr/>
        </p:nvCxnSpPr>
        <p:spPr>
          <a:xfrm flipV="1">
            <a:off x="10176388" y="4498244"/>
            <a:ext cx="0" cy="162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91A7C99-A4C3-8A49-A600-79E2F062118A}"/>
              </a:ext>
            </a:extLst>
          </p:cNvPr>
          <p:cNvCxnSpPr/>
          <p:nvPr/>
        </p:nvCxnSpPr>
        <p:spPr>
          <a:xfrm flipV="1">
            <a:off x="9414388" y="4503164"/>
            <a:ext cx="0" cy="162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19AE4FE2-B765-A54C-86B7-87AA3878C652}"/>
              </a:ext>
            </a:extLst>
          </p:cNvPr>
          <p:cNvCxnSpPr/>
          <p:nvPr/>
        </p:nvCxnSpPr>
        <p:spPr>
          <a:xfrm flipV="1">
            <a:off x="10967883" y="4522832"/>
            <a:ext cx="0" cy="162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52B5E714-A0F9-6949-BB27-5C379636478F}"/>
              </a:ext>
            </a:extLst>
          </p:cNvPr>
          <p:cNvSpPr txBox="1"/>
          <p:nvPr/>
        </p:nvSpPr>
        <p:spPr>
          <a:xfrm>
            <a:off x="10025545" y="46555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917C24E-5813-1C43-8B33-24D4E250F75E}"/>
              </a:ext>
            </a:extLst>
          </p:cNvPr>
          <p:cNvSpPr txBox="1"/>
          <p:nvPr/>
        </p:nvSpPr>
        <p:spPr>
          <a:xfrm>
            <a:off x="9252690" y="466293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-1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0EA3EE1-AAA6-DC45-9E46-B751049E7901}"/>
              </a:ext>
            </a:extLst>
          </p:cNvPr>
          <p:cNvSpPr txBox="1"/>
          <p:nvPr/>
        </p:nvSpPr>
        <p:spPr>
          <a:xfrm>
            <a:off x="10817040" y="47076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7D93192-B211-DB45-B9A2-CFFF0CECF65B}"/>
              </a:ext>
            </a:extLst>
          </p:cNvPr>
          <p:cNvSpPr txBox="1"/>
          <p:nvPr/>
        </p:nvSpPr>
        <p:spPr>
          <a:xfrm>
            <a:off x="9100244" y="4971496"/>
            <a:ext cx="2520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Log ratio of </a:t>
            </a:r>
            <a:r>
              <a:rPr lang="fr-FR" dirty="0" err="1"/>
              <a:t>diversified</a:t>
            </a:r>
            <a:r>
              <a:rPr lang="fr-FR" dirty="0"/>
              <a:t> to</a:t>
            </a:r>
          </a:p>
          <a:p>
            <a:pPr algn="ctr"/>
            <a:r>
              <a:rPr lang="fr-FR" dirty="0"/>
              <a:t>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diversified</a:t>
            </a:r>
            <a:r>
              <a:rPr lang="fr-FR" dirty="0"/>
              <a:t> </a:t>
            </a:r>
            <a:r>
              <a:rPr lang="fr-FR" dirty="0" err="1"/>
              <a:t>systems</a:t>
            </a:r>
            <a:endParaRPr lang="fr-FR" dirty="0"/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1DAE251D-C0F9-8F43-8798-3C458D81F3D4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0176388" y="3701845"/>
            <a:ext cx="0" cy="953712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Losange 27">
            <a:extLst>
              <a:ext uri="{FF2B5EF4-FFF2-40B4-BE49-F238E27FC236}">
                <a16:creationId xmlns:a16="http://schemas.microsoft.com/office/drawing/2014/main" id="{583DF8DA-E099-B043-ACE1-801780045D57}"/>
              </a:ext>
            </a:extLst>
          </p:cNvPr>
          <p:cNvSpPr/>
          <p:nvPr/>
        </p:nvSpPr>
        <p:spPr>
          <a:xfrm>
            <a:off x="9871588" y="4232784"/>
            <a:ext cx="1553495" cy="221226"/>
          </a:xfrm>
          <a:prstGeom prst="diamond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Losange 28">
            <a:extLst>
              <a:ext uri="{FF2B5EF4-FFF2-40B4-BE49-F238E27FC236}">
                <a16:creationId xmlns:a16="http://schemas.microsoft.com/office/drawing/2014/main" id="{37E7E79F-FAB8-2845-9DB7-EB0CBE4D259A}"/>
              </a:ext>
            </a:extLst>
          </p:cNvPr>
          <p:cNvSpPr/>
          <p:nvPr/>
        </p:nvSpPr>
        <p:spPr>
          <a:xfrm>
            <a:off x="10025545" y="3912684"/>
            <a:ext cx="791495" cy="251278"/>
          </a:xfrm>
          <a:prstGeom prst="diamond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7BB9ADE-1333-1447-82A7-15D72C7180B2}"/>
              </a:ext>
            </a:extLst>
          </p:cNvPr>
          <p:cNvSpPr txBox="1"/>
          <p:nvPr/>
        </p:nvSpPr>
        <p:spPr>
          <a:xfrm>
            <a:off x="7644369" y="3848734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FE </a:t>
            </a:r>
            <a:r>
              <a:rPr lang="fr-FR" dirty="0" err="1"/>
              <a:t>models</a:t>
            </a:r>
            <a:endParaRPr lang="fr-FR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55EC15A-B902-5E4D-A4EE-154E78D42161}"/>
              </a:ext>
            </a:extLst>
          </p:cNvPr>
          <p:cNvSpPr txBox="1"/>
          <p:nvPr/>
        </p:nvSpPr>
        <p:spPr>
          <a:xfrm>
            <a:off x="7634750" y="4123989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RE </a:t>
            </a:r>
            <a:r>
              <a:rPr lang="fr-FR" dirty="0" err="1"/>
              <a:t>models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2116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Present</a:t>
            </a:r>
            <a:r>
              <a:rPr lang="fr-FR" dirty="0"/>
              <a:t> the </a:t>
            </a:r>
            <a:r>
              <a:rPr lang="fr-FR" dirty="0" err="1"/>
              <a:t>results</a:t>
            </a:r>
            <a:r>
              <a:rPr lang="fr-FR" dirty="0"/>
              <a:t> of the </a:t>
            </a:r>
            <a:r>
              <a:rPr lang="fr-FR" dirty="0" err="1"/>
              <a:t>meta-analysis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7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DA52D15D-70A5-524D-9536-B41E5EC52D05}"/>
              </a:ext>
            </a:extLst>
          </p:cNvPr>
          <p:cNvSpPr txBox="1"/>
          <p:nvPr/>
        </p:nvSpPr>
        <p:spPr>
          <a:xfrm>
            <a:off x="393982" y="1111270"/>
            <a:ext cx="78218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CA" sz="2800" dirty="0"/>
              <a:t>Forest plot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40F4E2CB-3C0A-AB46-8076-63A9EEF2B05A}"/>
              </a:ext>
            </a:extLst>
          </p:cNvPr>
          <p:cNvCxnSpPr/>
          <p:nvPr/>
        </p:nvCxnSpPr>
        <p:spPr>
          <a:xfrm>
            <a:off x="8642555" y="4660476"/>
            <a:ext cx="318565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DE5DF617-29C6-9943-AA58-6D221148009A}"/>
              </a:ext>
            </a:extLst>
          </p:cNvPr>
          <p:cNvCxnSpPr/>
          <p:nvPr/>
        </p:nvCxnSpPr>
        <p:spPr>
          <a:xfrm flipV="1">
            <a:off x="10176388" y="4498244"/>
            <a:ext cx="0" cy="162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91A7C99-A4C3-8A49-A600-79E2F062118A}"/>
              </a:ext>
            </a:extLst>
          </p:cNvPr>
          <p:cNvCxnSpPr/>
          <p:nvPr/>
        </p:nvCxnSpPr>
        <p:spPr>
          <a:xfrm flipV="1">
            <a:off x="9414388" y="4503164"/>
            <a:ext cx="0" cy="162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19AE4FE2-B765-A54C-86B7-87AA3878C652}"/>
              </a:ext>
            </a:extLst>
          </p:cNvPr>
          <p:cNvCxnSpPr/>
          <p:nvPr/>
        </p:nvCxnSpPr>
        <p:spPr>
          <a:xfrm flipV="1">
            <a:off x="10967883" y="4522832"/>
            <a:ext cx="0" cy="162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52B5E714-A0F9-6949-BB27-5C379636478F}"/>
              </a:ext>
            </a:extLst>
          </p:cNvPr>
          <p:cNvSpPr txBox="1"/>
          <p:nvPr/>
        </p:nvSpPr>
        <p:spPr>
          <a:xfrm>
            <a:off x="10025545" y="46555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917C24E-5813-1C43-8B33-24D4E250F75E}"/>
              </a:ext>
            </a:extLst>
          </p:cNvPr>
          <p:cNvSpPr txBox="1"/>
          <p:nvPr/>
        </p:nvSpPr>
        <p:spPr>
          <a:xfrm>
            <a:off x="9252690" y="466293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-1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0EA3EE1-AAA6-DC45-9E46-B751049E7901}"/>
              </a:ext>
            </a:extLst>
          </p:cNvPr>
          <p:cNvSpPr txBox="1"/>
          <p:nvPr/>
        </p:nvSpPr>
        <p:spPr>
          <a:xfrm>
            <a:off x="10817040" y="47076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7D93192-B211-DB45-B9A2-CFFF0CECF65B}"/>
              </a:ext>
            </a:extLst>
          </p:cNvPr>
          <p:cNvSpPr txBox="1"/>
          <p:nvPr/>
        </p:nvSpPr>
        <p:spPr>
          <a:xfrm>
            <a:off x="9100244" y="4971496"/>
            <a:ext cx="2520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Log ratio of </a:t>
            </a:r>
            <a:r>
              <a:rPr lang="fr-FR" dirty="0" err="1"/>
              <a:t>diversified</a:t>
            </a:r>
            <a:r>
              <a:rPr lang="fr-FR" dirty="0"/>
              <a:t> to</a:t>
            </a:r>
          </a:p>
          <a:p>
            <a:pPr algn="ctr"/>
            <a:r>
              <a:rPr lang="fr-FR" dirty="0"/>
              <a:t>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diversified</a:t>
            </a:r>
            <a:r>
              <a:rPr lang="fr-FR" dirty="0"/>
              <a:t> </a:t>
            </a:r>
            <a:r>
              <a:rPr lang="fr-FR" dirty="0" err="1"/>
              <a:t>systems</a:t>
            </a:r>
            <a:endParaRPr lang="fr-FR" dirty="0"/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1DAE251D-C0F9-8F43-8798-3C458D81F3D4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0176388" y="2830743"/>
            <a:ext cx="0" cy="1824814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Losange 27">
            <a:extLst>
              <a:ext uri="{FF2B5EF4-FFF2-40B4-BE49-F238E27FC236}">
                <a16:creationId xmlns:a16="http://schemas.microsoft.com/office/drawing/2014/main" id="{583DF8DA-E099-B043-ACE1-801780045D57}"/>
              </a:ext>
            </a:extLst>
          </p:cNvPr>
          <p:cNvSpPr/>
          <p:nvPr/>
        </p:nvSpPr>
        <p:spPr>
          <a:xfrm>
            <a:off x="9871588" y="4232784"/>
            <a:ext cx="1553495" cy="221226"/>
          </a:xfrm>
          <a:prstGeom prst="diamond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Losange 28">
            <a:extLst>
              <a:ext uri="{FF2B5EF4-FFF2-40B4-BE49-F238E27FC236}">
                <a16:creationId xmlns:a16="http://schemas.microsoft.com/office/drawing/2014/main" id="{37E7E79F-FAB8-2845-9DB7-EB0CBE4D259A}"/>
              </a:ext>
            </a:extLst>
          </p:cNvPr>
          <p:cNvSpPr/>
          <p:nvPr/>
        </p:nvSpPr>
        <p:spPr>
          <a:xfrm>
            <a:off x="10025545" y="3912684"/>
            <a:ext cx="791495" cy="251278"/>
          </a:xfrm>
          <a:prstGeom prst="diamond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7BB9ADE-1333-1447-82A7-15D72C7180B2}"/>
              </a:ext>
            </a:extLst>
          </p:cNvPr>
          <p:cNvSpPr txBox="1"/>
          <p:nvPr/>
        </p:nvSpPr>
        <p:spPr>
          <a:xfrm>
            <a:off x="7857985" y="3794666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FE </a:t>
            </a:r>
            <a:r>
              <a:rPr lang="fr-FR" dirty="0" err="1"/>
              <a:t>models</a:t>
            </a:r>
            <a:endParaRPr lang="fr-FR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55EC15A-B902-5E4D-A4EE-154E78D42161}"/>
              </a:ext>
            </a:extLst>
          </p:cNvPr>
          <p:cNvSpPr txBox="1"/>
          <p:nvPr/>
        </p:nvSpPr>
        <p:spPr>
          <a:xfrm>
            <a:off x="7848366" y="4069921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RE </a:t>
            </a:r>
            <a:r>
              <a:rPr lang="fr-FR" dirty="0" err="1"/>
              <a:t>models</a:t>
            </a:r>
            <a:endParaRPr lang="fr-FR" dirty="0"/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E5CD88A7-68DD-084D-B50A-C1EF322F24EA}"/>
              </a:ext>
            </a:extLst>
          </p:cNvPr>
          <p:cNvCxnSpPr/>
          <p:nvPr/>
        </p:nvCxnSpPr>
        <p:spPr>
          <a:xfrm>
            <a:off x="9871588" y="3502830"/>
            <a:ext cx="13666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9D80288-242A-8E45-B12C-4FDACBA49A38}"/>
              </a:ext>
            </a:extLst>
          </p:cNvPr>
          <p:cNvSpPr/>
          <p:nvPr/>
        </p:nvSpPr>
        <p:spPr>
          <a:xfrm>
            <a:off x="10421292" y="3387630"/>
            <a:ext cx="227043" cy="2304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29B4923D-D7C6-8941-B2DF-5EAED97B1593}"/>
              </a:ext>
            </a:extLst>
          </p:cNvPr>
          <p:cNvCxnSpPr/>
          <p:nvPr/>
        </p:nvCxnSpPr>
        <p:spPr>
          <a:xfrm>
            <a:off x="9248798" y="3092977"/>
            <a:ext cx="13666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1B863AEB-A820-894C-B829-62F74367410F}"/>
              </a:ext>
            </a:extLst>
          </p:cNvPr>
          <p:cNvSpPr>
            <a:spLocks noChangeAspect="1"/>
          </p:cNvSpPr>
          <p:nvPr/>
        </p:nvSpPr>
        <p:spPr>
          <a:xfrm>
            <a:off x="9872242" y="3051520"/>
            <a:ext cx="108000" cy="109599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D0F2F50E-8F69-E445-B41A-6D79451FBBDA}"/>
              </a:ext>
            </a:extLst>
          </p:cNvPr>
          <p:cNvCxnSpPr/>
          <p:nvPr/>
        </p:nvCxnSpPr>
        <p:spPr>
          <a:xfrm>
            <a:off x="10628221" y="2768405"/>
            <a:ext cx="13666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5BF3DD8-D5CA-4149-98EB-152D25899A17}"/>
              </a:ext>
            </a:extLst>
          </p:cNvPr>
          <p:cNvSpPr>
            <a:spLocks noChangeAspect="1"/>
          </p:cNvSpPr>
          <p:nvPr/>
        </p:nvSpPr>
        <p:spPr>
          <a:xfrm>
            <a:off x="11192673" y="2667953"/>
            <a:ext cx="177378" cy="18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FDDC3537-1A36-3847-AB1B-8E17499A6258}"/>
              </a:ext>
            </a:extLst>
          </p:cNvPr>
          <p:cNvSpPr txBox="1"/>
          <p:nvPr/>
        </p:nvSpPr>
        <p:spPr>
          <a:xfrm>
            <a:off x="272414" y="2583739"/>
            <a:ext cx="865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err="1"/>
              <a:t>Study</a:t>
            </a:r>
            <a:r>
              <a:rPr lang="fr-FR" dirty="0"/>
              <a:t> 1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23A50ACE-797A-B744-AA91-EF7469C3145B}"/>
              </a:ext>
            </a:extLst>
          </p:cNvPr>
          <p:cNvCxnSpPr>
            <a:cxnSpLocks/>
          </p:cNvCxnSpPr>
          <p:nvPr/>
        </p:nvCxnSpPr>
        <p:spPr>
          <a:xfrm>
            <a:off x="8008374" y="2581537"/>
            <a:ext cx="39865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ZoneTexte 52">
            <a:extLst>
              <a:ext uri="{FF2B5EF4-FFF2-40B4-BE49-F238E27FC236}">
                <a16:creationId xmlns:a16="http://schemas.microsoft.com/office/drawing/2014/main" id="{0F9DF100-A645-1A49-9D13-8BD98F69CC06}"/>
              </a:ext>
            </a:extLst>
          </p:cNvPr>
          <p:cNvSpPr txBox="1"/>
          <p:nvPr/>
        </p:nvSpPr>
        <p:spPr>
          <a:xfrm>
            <a:off x="281796" y="2912276"/>
            <a:ext cx="865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err="1"/>
              <a:t>Study</a:t>
            </a:r>
            <a:r>
              <a:rPr lang="fr-FR" dirty="0"/>
              <a:t> 2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15C505A8-332C-DB46-B284-1FB2114ED3CB}"/>
              </a:ext>
            </a:extLst>
          </p:cNvPr>
          <p:cNvSpPr txBox="1"/>
          <p:nvPr/>
        </p:nvSpPr>
        <p:spPr>
          <a:xfrm>
            <a:off x="281796" y="3269399"/>
            <a:ext cx="865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dirty="0" err="1"/>
              <a:t>Study</a:t>
            </a:r>
            <a:r>
              <a:rPr lang="fr-FR" dirty="0"/>
              <a:t> 3</a:t>
            </a:r>
            <a:endParaRPr lang="fr-FR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4976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Present</a:t>
            </a:r>
            <a:r>
              <a:rPr lang="fr-FR" dirty="0"/>
              <a:t> the </a:t>
            </a:r>
            <a:r>
              <a:rPr lang="fr-FR" dirty="0" err="1"/>
              <a:t>results</a:t>
            </a:r>
            <a:r>
              <a:rPr lang="fr-FR" dirty="0"/>
              <a:t> of the </a:t>
            </a:r>
            <a:r>
              <a:rPr lang="fr-FR" dirty="0" err="1"/>
              <a:t>meta-analysis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8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DA52D15D-70A5-524D-9536-B41E5EC52D05}"/>
              </a:ext>
            </a:extLst>
          </p:cNvPr>
          <p:cNvSpPr txBox="1"/>
          <p:nvPr/>
        </p:nvSpPr>
        <p:spPr>
          <a:xfrm>
            <a:off x="393982" y="1111270"/>
            <a:ext cx="78218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CA" sz="2800" dirty="0"/>
              <a:t>Forest plot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40F4E2CB-3C0A-AB46-8076-63A9EEF2B05A}"/>
              </a:ext>
            </a:extLst>
          </p:cNvPr>
          <p:cNvCxnSpPr/>
          <p:nvPr/>
        </p:nvCxnSpPr>
        <p:spPr>
          <a:xfrm>
            <a:off x="8642555" y="4660476"/>
            <a:ext cx="318565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DE5DF617-29C6-9943-AA58-6D221148009A}"/>
              </a:ext>
            </a:extLst>
          </p:cNvPr>
          <p:cNvCxnSpPr/>
          <p:nvPr/>
        </p:nvCxnSpPr>
        <p:spPr>
          <a:xfrm flipV="1">
            <a:off x="10176388" y="4498244"/>
            <a:ext cx="0" cy="162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91A7C99-A4C3-8A49-A600-79E2F062118A}"/>
              </a:ext>
            </a:extLst>
          </p:cNvPr>
          <p:cNvCxnSpPr/>
          <p:nvPr/>
        </p:nvCxnSpPr>
        <p:spPr>
          <a:xfrm flipV="1">
            <a:off x="9414388" y="4503164"/>
            <a:ext cx="0" cy="162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19AE4FE2-B765-A54C-86B7-87AA3878C652}"/>
              </a:ext>
            </a:extLst>
          </p:cNvPr>
          <p:cNvCxnSpPr/>
          <p:nvPr/>
        </p:nvCxnSpPr>
        <p:spPr>
          <a:xfrm flipV="1">
            <a:off x="10967883" y="4522832"/>
            <a:ext cx="0" cy="162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52B5E714-A0F9-6949-BB27-5C379636478F}"/>
              </a:ext>
            </a:extLst>
          </p:cNvPr>
          <p:cNvSpPr txBox="1"/>
          <p:nvPr/>
        </p:nvSpPr>
        <p:spPr>
          <a:xfrm>
            <a:off x="10025545" y="46555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917C24E-5813-1C43-8B33-24D4E250F75E}"/>
              </a:ext>
            </a:extLst>
          </p:cNvPr>
          <p:cNvSpPr txBox="1"/>
          <p:nvPr/>
        </p:nvSpPr>
        <p:spPr>
          <a:xfrm>
            <a:off x="9252690" y="466293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-1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0EA3EE1-AAA6-DC45-9E46-B751049E7901}"/>
              </a:ext>
            </a:extLst>
          </p:cNvPr>
          <p:cNvSpPr txBox="1"/>
          <p:nvPr/>
        </p:nvSpPr>
        <p:spPr>
          <a:xfrm>
            <a:off x="10817040" y="47076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7D93192-B211-DB45-B9A2-CFFF0CECF65B}"/>
              </a:ext>
            </a:extLst>
          </p:cNvPr>
          <p:cNvSpPr txBox="1"/>
          <p:nvPr/>
        </p:nvSpPr>
        <p:spPr>
          <a:xfrm>
            <a:off x="9100244" y="4971496"/>
            <a:ext cx="2520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Log ratio of </a:t>
            </a:r>
            <a:r>
              <a:rPr lang="fr-FR" dirty="0" err="1"/>
              <a:t>diversified</a:t>
            </a:r>
            <a:r>
              <a:rPr lang="fr-FR" dirty="0"/>
              <a:t> to</a:t>
            </a:r>
          </a:p>
          <a:p>
            <a:pPr algn="ctr"/>
            <a:r>
              <a:rPr lang="fr-FR" dirty="0"/>
              <a:t>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diversified</a:t>
            </a:r>
            <a:r>
              <a:rPr lang="fr-FR" dirty="0"/>
              <a:t> </a:t>
            </a:r>
            <a:r>
              <a:rPr lang="fr-FR" dirty="0" err="1"/>
              <a:t>systems</a:t>
            </a:r>
            <a:endParaRPr lang="fr-FR" dirty="0"/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1DAE251D-C0F9-8F43-8798-3C458D81F3D4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0176388" y="2830743"/>
            <a:ext cx="0" cy="1824814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Losange 27">
            <a:extLst>
              <a:ext uri="{FF2B5EF4-FFF2-40B4-BE49-F238E27FC236}">
                <a16:creationId xmlns:a16="http://schemas.microsoft.com/office/drawing/2014/main" id="{583DF8DA-E099-B043-ACE1-801780045D57}"/>
              </a:ext>
            </a:extLst>
          </p:cNvPr>
          <p:cNvSpPr/>
          <p:nvPr/>
        </p:nvSpPr>
        <p:spPr>
          <a:xfrm>
            <a:off x="9871588" y="4232784"/>
            <a:ext cx="1553495" cy="221226"/>
          </a:xfrm>
          <a:prstGeom prst="diamond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Losange 28">
            <a:extLst>
              <a:ext uri="{FF2B5EF4-FFF2-40B4-BE49-F238E27FC236}">
                <a16:creationId xmlns:a16="http://schemas.microsoft.com/office/drawing/2014/main" id="{37E7E79F-FAB8-2845-9DB7-EB0CBE4D259A}"/>
              </a:ext>
            </a:extLst>
          </p:cNvPr>
          <p:cNvSpPr/>
          <p:nvPr/>
        </p:nvSpPr>
        <p:spPr>
          <a:xfrm>
            <a:off x="10025545" y="3912684"/>
            <a:ext cx="791495" cy="251278"/>
          </a:xfrm>
          <a:prstGeom prst="diamond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7BB9ADE-1333-1447-82A7-15D72C7180B2}"/>
              </a:ext>
            </a:extLst>
          </p:cNvPr>
          <p:cNvSpPr txBox="1"/>
          <p:nvPr/>
        </p:nvSpPr>
        <p:spPr>
          <a:xfrm>
            <a:off x="210315" y="385365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FE </a:t>
            </a:r>
            <a:r>
              <a:rPr lang="fr-FR" dirty="0" err="1"/>
              <a:t>models</a:t>
            </a:r>
            <a:endParaRPr lang="fr-FR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55EC15A-B902-5E4D-A4EE-154E78D42161}"/>
              </a:ext>
            </a:extLst>
          </p:cNvPr>
          <p:cNvSpPr txBox="1"/>
          <p:nvPr/>
        </p:nvSpPr>
        <p:spPr>
          <a:xfrm>
            <a:off x="200696" y="412891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RE </a:t>
            </a:r>
            <a:r>
              <a:rPr lang="fr-FR" dirty="0" err="1"/>
              <a:t>models</a:t>
            </a:r>
            <a:endParaRPr lang="fr-FR" dirty="0"/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E5CD88A7-68DD-084D-B50A-C1EF322F24EA}"/>
              </a:ext>
            </a:extLst>
          </p:cNvPr>
          <p:cNvCxnSpPr/>
          <p:nvPr/>
        </p:nvCxnSpPr>
        <p:spPr>
          <a:xfrm>
            <a:off x="9871588" y="3502830"/>
            <a:ext cx="13666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9D80288-242A-8E45-B12C-4FDACBA49A38}"/>
              </a:ext>
            </a:extLst>
          </p:cNvPr>
          <p:cNvSpPr/>
          <p:nvPr/>
        </p:nvSpPr>
        <p:spPr>
          <a:xfrm>
            <a:off x="10421292" y="3387630"/>
            <a:ext cx="227043" cy="2304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29B4923D-D7C6-8941-B2DF-5EAED97B1593}"/>
              </a:ext>
            </a:extLst>
          </p:cNvPr>
          <p:cNvCxnSpPr/>
          <p:nvPr/>
        </p:nvCxnSpPr>
        <p:spPr>
          <a:xfrm>
            <a:off x="9248798" y="3092977"/>
            <a:ext cx="13666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1B863AEB-A820-894C-B829-62F74367410F}"/>
              </a:ext>
            </a:extLst>
          </p:cNvPr>
          <p:cNvSpPr>
            <a:spLocks noChangeAspect="1"/>
          </p:cNvSpPr>
          <p:nvPr/>
        </p:nvSpPr>
        <p:spPr>
          <a:xfrm>
            <a:off x="9872242" y="3051520"/>
            <a:ext cx="108000" cy="109599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D0F2F50E-8F69-E445-B41A-6D79451FBBDA}"/>
              </a:ext>
            </a:extLst>
          </p:cNvPr>
          <p:cNvCxnSpPr/>
          <p:nvPr/>
        </p:nvCxnSpPr>
        <p:spPr>
          <a:xfrm>
            <a:off x="10628221" y="2768405"/>
            <a:ext cx="13666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5BF3DD8-D5CA-4149-98EB-152D25899A17}"/>
              </a:ext>
            </a:extLst>
          </p:cNvPr>
          <p:cNvSpPr>
            <a:spLocks noChangeAspect="1"/>
          </p:cNvSpPr>
          <p:nvPr/>
        </p:nvSpPr>
        <p:spPr>
          <a:xfrm>
            <a:off x="11192673" y="2667953"/>
            <a:ext cx="177378" cy="18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FDDC3537-1A36-3847-AB1B-8E17499A6258}"/>
              </a:ext>
            </a:extLst>
          </p:cNvPr>
          <p:cNvSpPr txBox="1"/>
          <p:nvPr/>
        </p:nvSpPr>
        <p:spPr>
          <a:xfrm>
            <a:off x="272414" y="2583739"/>
            <a:ext cx="865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Study</a:t>
            </a:r>
            <a:r>
              <a:rPr lang="fr-FR" dirty="0"/>
              <a:t> 1.            </a:t>
            </a:r>
            <a:r>
              <a:rPr lang="fr-FR" i="1" dirty="0">
                <a:solidFill>
                  <a:schemeClr val="bg1">
                    <a:lumMod val="50000"/>
                  </a:schemeClr>
                </a:solidFill>
              </a:rPr>
              <a:t>XXXX            XXXX              XXXX              XXXX.              52.               33.1%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EDFC9265-DD9D-DF40-9F00-A32EAC15F5E1}"/>
              </a:ext>
            </a:extLst>
          </p:cNvPr>
          <p:cNvSpPr txBox="1"/>
          <p:nvPr/>
        </p:nvSpPr>
        <p:spPr>
          <a:xfrm>
            <a:off x="760354" y="1867550"/>
            <a:ext cx="2853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Yield</a:t>
            </a:r>
            <a:r>
              <a:rPr lang="fr-FR" dirty="0"/>
              <a:t>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diversified</a:t>
            </a:r>
            <a:r>
              <a:rPr lang="fr-FR" dirty="0"/>
              <a:t> </a:t>
            </a:r>
            <a:r>
              <a:rPr lang="fr-FR" dirty="0" err="1"/>
              <a:t>systems</a:t>
            </a:r>
            <a:endParaRPr lang="fr-FR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20965E3-F508-204F-AF69-51D7588F6E3F}"/>
              </a:ext>
            </a:extLst>
          </p:cNvPr>
          <p:cNvSpPr txBox="1"/>
          <p:nvPr/>
        </p:nvSpPr>
        <p:spPr>
          <a:xfrm>
            <a:off x="1664627" y="222219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Mean</a:t>
            </a:r>
            <a:endParaRPr lang="fr-FR" dirty="0"/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23A50ACE-797A-B744-AA91-EF7469C3145B}"/>
              </a:ext>
            </a:extLst>
          </p:cNvPr>
          <p:cNvCxnSpPr>
            <a:cxnSpLocks/>
          </p:cNvCxnSpPr>
          <p:nvPr/>
        </p:nvCxnSpPr>
        <p:spPr>
          <a:xfrm>
            <a:off x="210315" y="2570684"/>
            <a:ext cx="11784589" cy="10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8AF15DDF-B8EF-4E44-AA40-B386E0BC2FFC}"/>
              </a:ext>
            </a:extLst>
          </p:cNvPr>
          <p:cNvSpPr txBox="1"/>
          <p:nvPr/>
        </p:nvSpPr>
        <p:spPr>
          <a:xfrm>
            <a:off x="2909201" y="2247418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SD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C63216CA-E032-954C-BF22-74C36ABF7671}"/>
              </a:ext>
            </a:extLst>
          </p:cNvPr>
          <p:cNvSpPr txBox="1"/>
          <p:nvPr/>
        </p:nvSpPr>
        <p:spPr>
          <a:xfrm>
            <a:off x="3874588" y="1850660"/>
            <a:ext cx="2452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Yield</a:t>
            </a:r>
            <a:r>
              <a:rPr lang="fr-FR" dirty="0"/>
              <a:t> </a:t>
            </a:r>
            <a:r>
              <a:rPr lang="fr-FR" dirty="0" err="1"/>
              <a:t>diversified</a:t>
            </a:r>
            <a:r>
              <a:rPr lang="fr-FR" dirty="0"/>
              <a:t> </a:t>
            </a:r>
            <a:r>
              <a:rPr lang="fr-FR" dirty="0" err="1"/>
              <a:t>systems</a:t>
            </a:r>
            <a:endParaRPr lang="fr-FR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A9D86912-3D03-F54D-96B0-615E028E4BE9}"/>
              </a:ext>
            </a:extLst>
          </p:cNvPr>
          <p:cNvSpPr txBox="1"/>
          <p:nvPr/>
        </p:nvSpPr>
        <p:spPr>
          <a:xfrm>
            <a:off x="3992877" y="2230227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Mean</a:t>
            </a:r>
            <a:endParaRPr lang="fr-FR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40DD8BAD-83E0-F746-9CAE-3A0B8099B3E6}"/>
              </a:ext>
            </a:extLst>
          </p:cNvPr>
          <p:cNvSpPr txBox="1"/>
          <p:nvPr/>
        </p:nvSpPr>
        <p:spPr>
          <a:xfrm>
            <a:off x="5266501" y="2252019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SD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37F70107-A5CC-8F4F-B70D-9B40ACADF7D1}"/>
              </a:ext>
            </a:extLst>
          </p:cNvPr>
          <p:cNvSpPr txBox="1"/>
          <p:nvPr/>
        </p:nvSpPr>
        <p:spPr>
          <a:xfrm>
            <a:off x="6066720" y="1944245"/>
            <a:ext cx="1305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#</a:t>
            </a:r>
          </a:p>
          <a:p>
            <a:pPr algn="ctr"/>
            <a:r>
              <a:rPr lang="fr-FR" dirty="0"/>
              <a:t> </a:t>
            </a:r>
            <a:r>
              <a:rPr lang="fr-FR" dirty="0" err="1"/>
              <a:t>paired</a:t>
            </a:r>
            <a:r>
              <a:rPr lang="fr-FR" dirty="0"/>
              <a:t> data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0F9DF100-A645-1A49-9D13-8BD98F69CC06}"/>
              </a:ext>
            </a:extLst>
          </p:cNvPr>
          <p:cNvSpPr txBox="1"/>
          <p:nvPr/>
        </p:nvSpPr>
        <p:spPr>
          <a:xfrm>
            <a:off x="281796" y="2912276"/>
            <a:ext cx="865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Study</a:t>
            </a:r>
            <a:r>
              <a:rPr lang="fr-FR" dirty="0"/>
              <a:t> 2.            </a:t>
            </a:r>
            <a:r>
              <a:rPr lang="fr-FR" i="1" dirty="0">
                <a:solidFill>
                  <a:schemeClr val="bg1">
                    <a:lumMod val="50000"/>
                  </a:schemeClr>
                </a:solidFill>
              </a:rPr>
              <a:t>XXXX            XXXX              XXXX              XXXX.              15.               6.9%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15C505A8-332C-DB46-B284-1FB2114ED3CB}"/>
              </a:ext>
            </a:extLst>
          </p:cNvPr>
          <p:cNvSpPr txBox="1"/>
          <p:nvPr/>
        </p:nvSpPr>
        <p:spPr>
          <a:xfrm>
            <a:off x="281796" y="3269399"/>
            <a:ext cx="865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Study</a:t>
            </a:r>
            <a:r>
              <a:rPr lang="fr-FR" dirty="0"/>
              <a:t> 3.            </a:t>
            </a:r>
            <a:r>
              <a:rPr lang="fr-FR" i="1" dirty="0">
                <a:solidFill>
                  <a:schemeClr val="bg1">
                    <a:lumMod val="50000"/>
                  </a:schemeClr>
                </a:solidFill>
              </a:rPr>
              <a:t>XXXX            XXXX              XXXX              XXXX.              87.               60%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88AF4F2B-CF2D-4540-A6EC-7A9AAEF543C0}"/>
              </a:ext>
            </a:extLst>
          </p:cNvPr>
          <p:cNvSpPr txBox="1"/>
          <p:nvPr/>
        </p:nvSpPr>
        <p:spPr>
          <a:xfrm>
            <a:off x="6327182" y="363873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>
                <a:solidFill>
                  <a:schemeClr val="bg1">
                    <a:lumMod val="50000"/>
                  </a:schemeClr>
                </a:solidFill>
              </a:rPr>
              <a:t>154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27AD88F6-A7F6-8E4A-A81F-485B84F294DD}"/>
              </a:ext>
            </a:extLst>
          </p:cNvPr>
          <p:cNvSpPr txBox="1"/>
          <p:nvPr/>
        </p:nvSpPr>
        <p:spPr>
          <a:xfrm>
            <a:off x="7475618" y="2230227"/>
            <a:ext cx="945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Weights</a:t>
            </a:r>
            <a:endParaRPr lang="fr-FR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5C2DE68C-F472-1347-8A92-FE91C9D0DDCF}"/>
              </a:ext>
            </a:extLst>
          </p:cNvPr>
          <p:cNvSpPr txBox="1"/>
          <p:nvPr/>
        </p:nvSpPr>
        <p:spPr>
          <a:xfrm>
            <a:off x="7475618" y="365075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>
                <a:solidFill>
                  <a:schemeClr val="bg1">
                    <a:lumMod val="50000"/>
                  </a:schemeClr>
                </a:solidFill>
              </a:rPr>
              <a:t>100%</a:t>
            </a:r>
          </a:p>
        </p:txBody>
      </p:sp>
    </p:spTree>
    <p:extLst>
      <p:ext uri="{BB962C8B-B14F-4D97-AF65-F5344CB8AC3E}">
        <p14:creationId xmlns:p14="http://schemas.microsoft.com/office/powerpoint/2010/main" val="4238737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Present</a:t>
            </a:r>
            <a:r>
              <a:rPr lang="fr-FR" dirty="0"/>
              <a:t> the </a:t>
            </a:r>
            <a:r>
              <a:rPr lang="fr-FR" dirty="0" err="1"/>
              <a:t>results</a:t>
            </a:r>
            <a:r>
              <a:rPr lang="fr-FR" dirty="0"/>
              <a:t> of the </a:t>
            </a:r>
            <a:r>
              <a:rPr lang="fr-FR" dirty="0" err="1"/>
              <a:t>meta-analysis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9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DA52D15D-70A5-524D-9536-B41E5EC52D05}"/>
              </a:ext>
            </a:extLst>
          </p:cNvPr>
          <p:cNvSpPr txBox="1"/>
          <p:nvPr/>
        </p:nvSpPr>
        <p:spPr>
          <a:xfrm>
            <a:off x="393982" y="1111270"/>
            <a:ext cx="782183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CA" sz="2800" dirty="0"/>
              <a:t>Forest plot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40F4E2CB-3C0A-AB46-8076-63A9EEF2B05A}"/>
              </a:ext>
            </a:extLst>
          </p:cNvPr>
          <p:cNvCxnSpPr/>
          <p:nvPr/>
        </p:nvCxnSpPr>
        <p:spPr>
          <a:xfrm>
            <a:off x="8642555" y="4660476"/>
            <a:ext cx="3185651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DE5DF617-29C6-9943-AA58-6D221148009A}"/>
              </a:ext>
            </a:extLst>
          </p:cNvPr>
          <p:cNvCxnSpPr/>
          <p:nvPr/>
        </p:nvCxnSpPr>
        <p:spPr>
          <a:xfrm flipV="1">
            <a:off x="10176388" y="4498244"/>
            <a:ext cx="0" cy="162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891A7C99-A4C3-8A49-A600-79E2F062118A}"/>
              </a:ext>
            </a:extLst>
          </p:cNvPr>
          <p:cNvCxnSpPr/>
          <p:nvPr/>
        </p:nvCxnSpPr>
        <p:spPr>
          <a:xfrm flipV="1">
            <a:off x="9414388" y="4503164"/>
            <a:ext cx="0" cy="162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19AE4FE2-B765-A54C-86B7-87AA3878C652}"/>
              </a:ext>
            </a:extLst>
          </p:cNvPr>
          <p:cNvCxnSpPr/>
          <p:nvPr/>
        </p:nvCxnSpPr>
        <p:spPr>
          <a:xfrm flipV="1">
            <a:off x="10967883" y="4522832"/>
            <a:ext cx="0" cy="1622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52B5E714-A0F9-6949-BB27-5C379636478F}"/>
              </a:ext>
            </a:extLst>
          </p:cNvPr>
          <p:cNvSpPr txBox="1"/>
          <p:nvPr/>
        </p:nvSpPr>
        <p:spPr>
          <a:xfrm>
            <a:off x="10025545" y="46555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0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F917C24E-5813-1C43-8B33-24D4E250F75E}"/>
              </a:ext>
            </a:extLst>
          </p:cNvPr>
          <p:cNvSpPr txBox="1"/>
          <p:nvPr/>
        </p:nvSpPr>
        <p:spPr>
          <a:xfrm>
            <a:off x="9252690" y="466293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-1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0EA3EE1-AAA6-DC45-9E46-B751049E7901}"/>
              </a:ext>
            </a:extLst>
          </p:cNvPr>
          <p:cNvSpPr txBox="1"/>
          <p:nvPr/>
        </p:nvSpPr>
        <p:spPr>
          <a:xfrm>
            <a:off x="10817040" y="47076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E7D93192-B211-DB45-B9A2-CFFF0CECF65B}"/>
              </a:ext>
            </a:extLst>
          </p:cNvPr>
          <p:cNvSpPr txBox="1"/>
          <p:nvPr/>
        </p:nvSpPr>
        <p:spPr>
          <a:xfrm>
            <a:off x="9100244" y="4971496"/>
            <a:ext cx="25209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Log ratio of </a:t>
            </a:r>
            <a:r>
              <a:rPr lang="fr-FR" dirty="0" err="1"/>
              <a:t>diversified</a:t>
            </a:r>
            <a:r>
              <a:rPr lang="fr-FR" dirty="0"/>
              <a:t> to</a:t>
            </a:r>
          </a:p>
          <a:p>
            <a:pPr algn="ctr"/>
            <a:r>
              <a:rPr lang="fr-FR" dirty="0"/>
              <a:t>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diversified</a:t>
            </a:r>
            <a:r>
              <a:rPr lang="fr-FR" dirty="0"/>
              <a:t> </a:t>
            </a:r>
            <a:r>
              <a:rPr lang="fr-FR" dirty="0" err="1"/>
              <a:t>systems</a:t>
            </a:r>
            <a:endParaRPr lang="fr-FR" dirty="0"/>
          </a:p>
        </p:txBody>
      </p: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1DAE251D-C0F9-8F43-8798-3C458D81F3D4}"/>
              </a:ext>
            </a:extLst>
          </p:cNvPr>
          <p:cNvCxnSpPr>
            <a:cxnSpLocks/>
            <a:stCxn id="19" idx="0"/>
          </p:cNvCxnSpPr>
          <p:nvPr/>
        </p:nvCxnSpPr>
        <p:spPr>
          <a:xfrm flipV="1">
            <a:off x="10176388" y="2830743"/>
            <a:ext cx="0" cy="1824814"/>
          </a:xfrm>
          <a:prstGeom prst="line">
            <a:avLst/>
          </a:prstGeom>
          <a:ln w="158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Losange 27">
            <a:extLst>
              <a:ext uri="{FF2B5EF4-FFF2-40B4-BE49-F238E27FC236}">
                <a16:creationId xmlns:a16="http://schemas.microsoft.com/office/drawing/2014/main" id="{583DF8DA-E099-B043-ACE1-801780045D57}"/>
              </a:ext>
            </a:extLst>
          </p:cNvPr>
          <p:cNvSpPr/>
          <p:nvPr/>
        </p:nvSpPr>
        <p:spPr>
          <a:xfrm>
            <a:off x="9871588" y="4232784"/>
            <a:ext cx="1553495" cy="221226"/>
          </a:xfrm>
          <a:prstGeom prst="diamond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Losange 28">
            <a:extLst>
              <a:ext uri="{FF2B5EF4-FFF2-40B4-BE49-F238E27FC236}">
                <a16:creationId xmlns:a16="http://schemas.microsoft.com/office/drawing/2014/main" id="{37E7E79F-FAB8-2845-9DB7-EB0CBE4D259A}"/>
              </a:ext>
            </a:extLst>
          </p:cNvPr>
          <p:cNvSpPr/>
          <p:nvPr/>
        </p:nvSpPr>
        <p:spPr>
          <a:xfrm>
            <a:off x="10025545" y="3912684"/>
            <a:ext cx="791495" cy="251278"/>
          </a:xfrm>
          <a:prstGeom prst="diamond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7BB9ADE-1333-1447-82A7-15D72C7180B2}"/>
              </a:ext>
            </a:extLst>
          </p:cNvPr>
          <p:cNvSpPr txBox="1"/>
          <p:nvPr/>
        </p:nvSpPr>
        <p:spPr>
          <a:xfrm>
            <a:off x="210315" y="3853657"/>
            <a:ext cx="1141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FE </a:t>
            </a:r>
            <a:r>
              <a:rPr lang="fr-FR" dirty="0" err="1"/>
              <a:t>models</a:t>
            </a:r>
            <a:endParaRPr lang="fr-FR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55EC15A-B902-5E4D-A4EE-154E78D42161}"/>
              </a:ext>
            </a:extLst>
          </p:cNvPr>
          <p:cNvSpPr txBox="1"/>
          <p:nvPr/>
        </p:nvSpPr>
        <p:spPr>
          <a:xfrm>
            <a:off x="200696" y="4128912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RE </a:t>
            </a:r>
            <a:r>
              <a:rPr lang="fr-FR" dirty="0" err="1"/>
              <a:t>models</a:t>
            </a:r>
            <a:endParaRPr lang="fr-FR" dirty="0"/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E5CD88A7-68DD-084D-B50A-C1EF322F24EA}"/>
              </a:ext>
            </a:extLst>
          </p:cNvPr>
          <p:cNvCxnSpPr/>
          <p:nvPr/>
        </p:nvCxnSpPr>
        <p:spPr>
          <a:xfrm>
            <a:off x="9871588" y="3502830"/>
            <a:ext cx="13666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59D80288-242A-8E45-B12C-4FDACBA49A38}"/>
              </a:ext>
            </a:extLst>
          </p:cNvPr>
          <p:cNvSpPr/>
          <p:nvPr/>
        </p:nvSpPr>
        <p:spPr>
          <a:xfrm>
            <a:off x="10421292" y="3387630"/>
            <a:ext cx="227043" cy="2304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29B4923D-D7C6-8941-B2DF-5EAED97B1593}"/>
              </a:ext>
            </a:extLst>
          </p:cNvPr>
          <p:cNvCxnSpPr/>
          <p:nvPr/>
        </p:nvCxnSpPr>
        <p:spPr>
          <a:xfrm>
            <a:off x="9248798" y="3092977"/>
            <a:ext cx="13666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1B863AEB-A820-894C-B829-62F74367410F}"/>
              </a:ext>
            </a:extLst>
          </p:cNvPr>
          <p:cNvSpPr>
            <a:spLocks noChangeAspect="1"/>
          </p:cNvSpPr>
          <p:nvPr/>
        </p:nvSpPr>
        <p:spPr>
          <a:xfrm>
            <a:off x="9872242" y="3051520"/>
            <a:ext cx="108000" cy="109599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D0F2F50E-8F69-E445-B41A-6D79451FBBDA}"/>
              </a:ext>
            </a:extLst>
          </p:cNvPr>
          <p:cNvCxnSpPr/>
          <p:nvPr/>
        </p:nvCxnSpPr>
        <p:spPr>
          <a:xfrm>
            <a:off x="10628221" y="2768405"/>
            <a:ext cx="13666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F5BF3DD8-D5CA-4149-98EB-152D25899A17}"/>
              </a:ext>
            </a:extLst>
          </p:cNvPr>
          <p:cNvSpPr>
            <a:spLocks noChangeAspect="1"/>
          </p:cNvSpPr>
          <p:nvPr/>
        </p:nvSpPr>
        <p:spPr>
          <a:xfrm>
            <a:off x="11192673" y="2667953"/>
            <a:ext cx="177378" cy="18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FDDC3537-1A36-3847-AB1B-8E17499A6258}"/>
              </a:ext>
            </a:extLst>
          </p:cNvPr>
          <p:cNvSpPr txBox="1"/>
          <p:nvPr/>
        </p:nvSpPr>
        <p:spPr>
          <a:xfrm>
            <a:off x="272414" y="2583739"/>
            <a:ext cx="865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Study</a:t>
            </a:r>
            <a:r>
              <a:rPr lang="fr-FR" dirty="0"/>
              <a:t> 1.            </a:t>
            </a:r>
            <a:r>
              <a:rPr lang="fr-FR" i="1" dirty="0">
                <a:solidFill>
                  <a:schemeClr val="bg1">
                    <a:lumMod val="50000"/>
                  </a:schemeClr>
                </a:solidFill>
              </a:rPr>
              <a:t>XXXX            XXXX              XXXX              XXXX.              52.               33.1%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EDFC9265-DD9D-DF40-9F00-A32EAC15F5E1}"/>
              </a:ext>
            </a:extLst>
          </p:cNvPr>
          <p:cNvSpPr txBox="1"/>
          <p:nvPr/>
        </p:nvSpPr>
        <p:spPr>
          <a:xfrm>
            <a:off x="760354" y="1867550"/>
            <a:ext cx="2853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Yield</a:t>
            </a:r>
            <a:r>
              <a:rPr lang="fr-FR" dirty="0"/>
              <a:t> </a:t>
            </a:r>
            <a:r>
              <a:rPr lang="fr-FR" dirty="0" err="1"/>
              <a:t>less</a:t>
            </a:r>
            <a:r>
              <a:rPr lang="fr-FR" dirty="0"/>
              <a:t> </a:t>
            </a:r>
            <a:r>
              <a:rPr lang="fr-FR" dirty="0" err="1"/>
              <a:t>diversified</a:t>
            </a:r>
            <a:r>
              <a:rPr lang="fr-FR" dirty="0"/>
              <a:t> </a:t>
            </a:r>
            <a:r>
              <a:rPr lang="fr-FR" dirty="0" err="1"/>
              <a:t>systems</a:t>
            </a:r>
            <a:endParaRPr lang="fr-FR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220965E3-F508-204F-AF69-51D7588F6E3F}"/>
              </a:ext>
            </a:extLst>
          </p:cNvPr>
          <p:cNvSpPr txBox="1"/>
          <p:nvPr/>
        </p:nvSpPr>
        <p:spPr>
          <a:xfrm>
            <a:off x="1664627" y="2222194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Mean</a:t>
            </a:r>
            <a:endParaRPr lang="fr-FR" dirty="0"/>
          </a:p>
        </p:txBody>
      </p:sp>
      <p:cxnSp>
        <p:nvCxnSpPr>
          <p:cNvPr id="44" name="Connecteur droit 43">
            <a:extLst>
              <a:ext uri="{FF2B5EF4-FFF2-40B4-BE49-F238E27FC236}">
                <a16:creationId xmlns:a16="http://schemas.microsoft.com/office/drawing/2014/main" id="{23A50ACE-797A-B744-AA91-EF7469C3145B}"/>
              </a:ext>
            </a:extLst>
          </p:cNvPr>
          <p:cNvCxnSpPr>
            <a:cxnSpLocks/>
          </p:cNvCxnSpPr>
          <p:nvPr/>
        </p:nvCxnSpPr>
        <p:spPr>
          <a:xfrm>
            <a:off x="210315" y="2570684"/>
            <a:ext cx="11784589" cy="108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8AF15DDF-B8EF-4E44-AA40-B386E0BC2FFC}"/>
              </a:ext>
            </a:extLst>
          </p:cNvPr>
          <p:cNvSpPr txBox="1"/>
          <p:nvPr/>
        </p:nvSpPr>
        <p:spPr>
          <a:xfrm>
            <a:off x="2909201" y="2247418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SD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C63216CA-E032-954C-BF22-74C36ABF7671}"/>
              </a:ext>
            </a:extLst>
          </p:cNvPr>
          <p:cNvSpPr txBox="1"/>
          <p:nvPr/>
        </p:nvSpPr>
        <p:spPr>
          <a:xfrm>
            <a:off x="3874588" y="1850660"/>
            <a:ext cx="2452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Yield</a:t>
            </a:r>
            <a:r>
              <a:rPr lang="fr-FR" dirty="0"/>
              <a:t> </a:t>
            </a:r>
            <a:r>
              <a:rPr lang="fr-FR" dirty="0" err="1"/>
              <a:t>diversified</a:t>
            </a:r>
            <a:r>
              <a:rPr lang="fr-FR" dirty="0"/>
              <a:t> </a:t>
            </a:r>
            <a:r>
              <a:rPr lang="fr-FR" dirty="0" err="1"/>
              <a:t>systems</a:t>
            </a:r>
            <a:endParaRPr lang="fr-FR" dirty="0"/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A9D86912-3D03-F54D-96B0-615E028E4BE9}"/>
              </a:ext>
            </a:extLst>
          </p:cNvPr>
          <p:cNvSpPr txBox="1"/>
          <p:nvPr/>
        </p:nvSpPr>
        <p:spPr>
          <a:xfrm>
            <a:off x="3992877" y="2230227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Mean</a:t>
            </a:r>
            <a:endParaRPr lang="fr-FR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40DD8BAD-83E0-F746-9CAE-3A0B8099B3E6}"/>
              </a:ext>
            </a:extLst>
          </p:cNvPr>
          <p:cNvSpPr txBox="1"/>
          <p:nvPr/>
        </p:nvSpPr>
        <p:spPr>
          <a:xfrm>
            <a:off x="5266501" y="2252019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SD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37F70107-A5CC-8F4F-B70D-9B40ACADF7D1}"/>
              </a:ext>
            </a:extLst>
          </p:cNvPr>
          <p:cNvSpPr txBox="1"/>
          <p:nvPr/>
        </p:nvSpPr>
        <p:spPr>
          <a:xfrm>
            <a:off x="6066720" y="1944245"/>
            <a:ext cx="13052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#</a:t>
            </a:r>
          </a:p>
          <a:p>
            <a:pPr algn="ctr"/>
            <a:r>
              <a:rPr lang="fr-FR" dirty="0"/>
              <a:t> </a:t>
            </a:r>
            <a:r>
              <a:rPr lang="fr-FR" dirty="0" err="1"/>
              <a:t>paired</a:t>
            </a:r>
            <a:r>
              <a:rPr lang="fr-FR" dirty="0"/>
              <a:t> data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0F9DF100-A645-1A49-9D13-8BD98F69CC06}"/>
              </a:ext>
            </a:extLst>
          </p:cNvPr>
          <p:cNvSpPr txBox="1"/>
          <p:nvPr/>
        </p:nvSpPr>
        <p:spPr>
          <a:xfrm>
            <a:off x="281796" y="2912276"/>
            <a:ext cx="865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Study</a:t>
            </a:r>
            <a:r>
              <a:rPr lang="fr-FR" dirty="0"/>
              <a:t> 2.            </a:t>
            </a:r>
            <a:r>
              <a:rPr lang="fr-FR" i="1" dirty="0">
                <a:solidFill>
                  <a:schemeClr val="bg1">
                    <a:lumMod val="50000"/>
                  </a:schemeClr>
                </a:solidFill>
              </a:rPr>
              <a:t>XXXX            XXXX              XXXX              XXXX.              15.               6.9%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15C505A8-332C-DB46-B284-1FB2114ED3CB}"/>
              </a:ext>
            </a:extLst>
          </p:cNvPr>
          <p:cNvSpPr txBox="1"/>
          <p:nvPr/>
        </p:nvSpPr>
        <p:spPr>
          <a:xfrm>
            <a:off x="281796" y="3269399"/>
            <a:ext cx="865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Study</a:t>
            </a:r>
            <a:r>
              <a:rPr lang="fr-FR" dirty="0"/>
              <a:t> 3.            </a:t>
            </a:r>
            <a:r>
              <a:rPr lang="fr-FR" i="1" dirty="0">
                <a:solidFill>
                  <a:schemeClr val="bg1">
                    <a:lumMod val="50000"/>
                  </a:schemeClr>
                </a:solidFill>
              </a:rPr>
              <a:t>XXXX            XXXX              XXXX              XXXX.              87.               60%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88AF4F2B-CF2D-4540-A6EC-7A9AAEF543C0}"/>
              </a:ext>
            </a:extLst>
          </p:cNvPr>
          <p:cNvSpPr txBox="1"/>
          <p:nvPr/>
        </p:nvSpPr>
        <p:spPr>
          <a:xfrm>
            <a:off x="6327182" y="363873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>
                <a:solidFill>
                  <a:schemeClr val="bg1">
                    <a:lumMod val="50000"/>
                  </a:schemeClr>
                </a:solidFill>
              </a:rPr>
              <a:t>154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27AD88F6-A7F6-8E4A-A81F-485B84F294DD}"/>
              </a:ext>
            </a:extLst>
          </p:cNvPr>
          <p:cNvSpPr txBox="1"/>
          <p:nvPr/>
        </p:nvSpPr>
        <p:spPr>
          <a:xfrm>
            <a:off x="7475618" y="2230227"/>
            <a:ext cx="945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err="1"/>
              <a:t>Weights</a:t>
            </a:r>
            <a:endParaRPr lang="fr-FR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5C2DE68C-F472-1347-8A92-FE91C9D0DDCF}"/>
              </a:ext>
            </a:extLst>
          </p:cNvPr>
          <p:cNvSpPr txBox="1"/>
          <p:nvPr/>
        </p:nvSpPr>
        <p:spPr>
          <a:xfrm>
            <a:off x="7475618" y="3650750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i="1" dirty="0">
                <a:solidFill>
                  <a:schemeClr val="bg1">
                    <a:lumMod val="50000"/>
                  </a:schemeClr>
                </a:solidFill>
              </a:rPr>
              <a:t>100%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6B7D3338-70D9-5247-B63E-70C0620E2FA0}"/>
              </a:ext>
            </a:extLst>
          </p:cNvPr>
          <p:cNvSpPr txBox="1"/>
          <p:nvPr/>
        </p:nvSpPr>
        <p:spPr>
          <a:xfrm>
            <a:off x="28250" y="4606405"/>
            <a:ext cx="8734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Heterogeneity</a:t>
            </a:r>
            <a:r>
              <a:rPr lang="fr-FR" dirty="0"/>
              <a:t> : Tau</a:t>
            </a:r>
            <a:r>
              <a:rPr lang="fr-FR" baseline="30000" dirty="0"/>
              <a:t>2 = </a:t>
            </a:r>
            <a:r>
              <a:rPr lang="fr-FR" i="1" dirty="0">
                <a:solidFill>
                  <a:schemeClr val="bg1">
                    <a:lumMod val="50000"/>
                  </a:schemeClr>
                </a:solidFill>
              </a:rPr>
              <a:t>XXXX ; </a:t>
            </a:r>
            <a:r>
              <a:rPr lang="fr-FR" i="1" dirty="0"/>
              <a:t>Chi</a:t>
            </a:r>
            <a:r>
              <a:rPr lang="fr-FR" i="1" baseline="30000" dirty="0"/>
              <a:t>2 </a:t>
            </a:r>
            <a:r>
              <a:rPr lang="fr-FR" i="1" baseline="30000" dirty="0">
                <a:solidFill>
                  <a:schemeClr val="bg1">
                    <a:lumMod val="50000"/>
                  </a:schemeClr>
                </a:solidFill>
              </a:rPr>
              <a:t>= XXX</a:t>
            </a:r>
            <a:r>
              <a:rPr lang="fr-FR" i="1" dirty="0">
                <a:solidFill>
                  <a:schemeClr val="bg1">
                    <a:lumMod val="50000"/>
                  </a:schemeClr>
                </a:solidFill>
              </a:rPr>
              <a:t>; </a:t>
            </a:r>
            <a:r>
              <a:rPr lang="fr-FR" i="1" dirty="0" err="1"/>
              <a:t>df</a:t>
            </a:r>
            <a:r>
              <a:rPr lang="fr-FR" i="1" dirty="0">
                <a:solidFill>
                  <a:schemeClr val="bg1">
                    <a:lumMod val="50000"/>
                  </a:schemeClr>
                </a:solidFill>
              </a:rPr>
              <a:t>= X (P&lt;0.001); </a:t>
            </a:r>
            <a:r>
              <a:rPr lang="fr-FR" i="1" dirty="0"/>
              <a:t>I</a:t>
            </a:r>
            <a:r>
              <a:rPr lang="fr-FR" i="1" baseline="30000" dirty="0"/>
              <a:t>2</a:t>
            </a:r>
            <a:r>
              <a:rPr lang="fr-FR" i="1" dirty="0">
                <a:solidFill>
                  <a:schemeClr val="bg1">
                    <a:lumMod val="50000"/>
                  </a:schemeClr>
                </a:solidFill>
              </a:rPr>
              <a:t>= 87%</a:t>
            </a:r>
          </a:p>
          <a:p>
            <a:r>
              <a:rPr lang="fr-FR" i="1" dirty="0"/>
              <a:t>Test for </a:t>
            </a:r>
            <a:r>
              <a:rPr lang="fr-FR" i="1" dirty="0" err="1"/>
              <a:t>Overall</a:t>
            </a:r>
            <a:r>
              <a:rPr lang="fr-FR" i="1" dirty="0"/>
              <a:t> </a:t>
            </a:r>
            <a:r>
              <a:rPr lang="fr-FR" i="1" dirty="0" err="1"/>
              <a:t>effect</a:t>
            </a:r>
            <a:r>
              <a:rPr lang="fr-FR" i="1" dirty="0"/>
              <a:t>: Z=1.44 (P=0.15)</a:t>
            </a:r>
          </a:p>
        </p:txBody>
      </p:sp>
    </p:spTree>
    <p:extLst>
      <p:ext uri="{BB962C8B-B14F-4D97-AF65-F5344CB8AC3E}">
        <p14:creationId xmlns:p14="http://schemas.microsoft.com/office/powerpoint/2010/main" val="1039392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495</Words>
  <Application>Microsoft Macintosh PowerPoint</Application>
  <PresentationFormat>Grand écran</PresentationFormat>
  <Paragraphs>140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Calibri Light</vt:lpstr>
      <vt:lpstr>Glober SemiBold</vt:lpstr>
      <vt:lpstr>Glober SemiBold </vt:lpstr>
      <vt:lpstr>Thème Office</vt:lpstr>
      <vt:lpstr>Présentation PowerPoint</vt:lpstr>
      <vt:lpstr>Aim of a meta-analysis</vt:lpstr>
      <vt:lpstr>Present the data</vt:lpstr>
      <vt:lpstr>Present the data</vt:lpstr>
      <vt:lpstr>Present the results of the meta-analysis</vt:lpstr>
      <vt:lpstr>Present the results of the meta-analysis</vt:lpstr>
      <vt:lpstr>Present the results of the meta-analysis</vt:lpstr>
      <vt:lpstr>Present the results of the meta-analysis</vt:lpstr>
      <vt:lpstr>Present the results of the meta-analysis</vt:lpstr>
      <vt:lpstr>Present the results of the meta-analysis</vt:lpstr>
      <vt:lpstr>Present the results of the meta-analysis</vt:lpstr>
      <vt:lpstr>Present the results of the meta-analysis</vt:lpstr>
      <vt:lpstr>Present the results of the meta-analysis</vt:lpstr>
      <vt:lpstr>Present the results of the meta-analysis</vt:lpstr>
      <vt:lpstr>Present the results of the meta-analysis</vt:lpstr>
      <vt:lpstr>Present the results of the meta-analysis</vt:lpstr>
      <vt:lpstr>Present the results of the meta-analysis</vt:lpstr>
      <vt:lpstr>Test the robustness of the results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Microsoft Office User</dc:creator>
  <cp:lastModifiedBy>Microsoft Office User</cp:lastModifiedBy>
  <cp:revision>10</cp:revision>
  <dcterms:created xsi:type="dcterms:W3CDTF">2022-08-29T18:17:07Z</dcterms:created>
  <dcterms:modified xsi:type="dcterms:W3CDTF">2022-08-29T21:59:27Z</dcterms:modified>
</cp:coreProperties>
</file>